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96" r:id="rId40"/>
    <p:sldId id="258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7" r:id="rId49"/>
    <p:sldId id="305" r:id="rId50"/>
    <p:sldId id="306" r:id="rId51"/>
    <p:sldId id="297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EA7B5EE9-8BDA-5544-B2CA-A44E8FDDA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990A68-3690-F442-AB56-8D1CFB3C5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 fontScale="90000"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MODUL 1 </a:t>
            </a:r>
            <a:r>
              <a:rPr lang="en-GB" sz="3600" b="1" dirty="0" err="1">
                <a:solidFill>
                  <a:schemeClr val="tx1"/>
                </a:solidFill>
              </a:rPr>
              <a:t>PENGENALAN</a:t>
            </a:r>
            <a:r>
              <a:rPr lang="en-GB" sz="3600" b="1" dirty="0">
                <a:solidFill>
                  <a:schemeClr val="tx1"/>
                </a:solidFill>
              </a:rPr>
              <a:t> KEPADA </a:t>
            </a:r>
            <a:r>
              <a:rPr lang="en-GB" sz="3600" b="1" dirty="0" err="1">
                <a:solidFill>
                  <a:schemeClr val="tx1"/>
                </a:solidFill>
              </a:rPr>
              <a:t>PERAKAUNAN</a:t>
            </a:r>
            <a:br>
              <a:rPr lang="en-GB" sz="3600" b="1" dirty="0">
                <a:solidFill>
                  <a:schemeClr val="tx1"/>
                </a:solidFill>
              </a:rPr>
            </a:br>
            <a:r>
              <a:rPr lang="en-GB" sz="3600" b="1" dirty="0" err="1">
                <a:solidFill>
                  <a:schemeClr val="tx1"/>
                </a:solidFill>
              </a:rPr>
              <a:t>bahagian</a:t>
            </a:r>
            <a:r>
              <a:rPr lang="en-GB" sz="3600" b="1" dirty="0">
                <a:solidFill>
                  <a:schemeClr val="tx1"/>
                </a:solidFill>
              </a:rPr>
              <a:t> 1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18A1A0-BE75-8142-81C8-60247EC06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b="1">
                <a:solidFill>
                  <a:schemeClr val="tx1"/>
                </a:solidFill>
              </a:rPr>
              <a:t>Perakaunan Tingkatan 4 KSSM </a:t>
            </a:r>
          </a:p>
          <a:p>
            <a:pPr>
              <a:lnSpc>
                <a:spcPct val="90000"/>
              </a:lnSpc>
            </a:pPr>
            <a:r>
              <a:rPr lang="en-GB" b="1">
                <a:solidFill>
                  <a:schemeClr val="tx1"/>
                </a:solidFill>
              </a:rPr>
              <a:t>Oleh Cikgu Norazila Khalid </a:t>
            </a:r>
          </a:p>
          <a:p>
            <a:pPr>
              <a:lnSpc>
                <a:spcPct val="90000"/>
              </a:lnSpc>
            </a:pPr>
            <a:r>
              <a:rPr lang="en-GB" b="1">
                <a:solidFill>
                  <a:schemeClr val="tx1"/>
                </a:solidFill>
              </a:rPr>
              <a:t>Smk Ulu Tiram, Johor 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3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30352-B453-EB4D-A7AE-9ED285C6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73529"/>
            <a:ext cx="4475892" cy="1294902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/>
              <a:t>Pelarasan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86AA1-DB10-4F47-AB19-605DD726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27" y="1867647"/>
            <a:ext cx="5304117" cy="4033603"/>
          </a:xfrm>
        </p:spPr>
        <p:txBody>
          <a:bodyPr>
            <a:noAutofit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Urus niaga yang diselaraskan pada tarikh imbangan dalam Jurnal Am dan lejar seperti pelarasan hasil dan belanja, susut nilai aset, peruntukan hutang ragu dan ketinggalan catatan. </a:t>
            </a:r>
            <a:endParaRPr lang="en-GB" sz="2400" b="1">
              <a:solidFill>
                <a:schemeClr val="tx1"/>
              </a:solidFill>
            </a:endParaRPr>
          </a:p>
          <a:p>
            <a:r>
              <a:rPr lang="en-GB" sz="2400" b="1">
                <a:solidFill>
                  <a:schemeClr val="tx1"/>
                </a:solidFill>
              </a:rPr>
              <a:t>P</a:t>
            </a:r>
            <a:r>
              <a:rPr lang="en-US" sz="2400" b="1">
                <a:solidFill>
                  <a:schemeClr val="tx1"/>
                </a:solidFill>
              </a:rPr>
              <a:t>elarasan akan dibuat dalam Jurnal Am dan dipindahkan ke dalam lejar untuk menentukan baki terkini bagi akaun-akaun berkenaan.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34655-900F-6548-A905-BF59549D6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66" r="9331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35145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A14B-AE75-5744-958A-DC0E91E6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87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/>
              <a:t>Imbangan Duga Terselaras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6656AB-B8B3-4895-AD32-B928A43C4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760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8BDAE2-5EE0-4B2F-9C9B-7E86A0B4C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1853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0E02B-20AE-AE4A-92F0-602AF247A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44" y="1878720"/>
            <a:ext cx="4782312" cy="31085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64240-31DC-554D-9D15-42A7B0446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8359" y="2638044"/>
            <a:ext cx="4492932" cy="3263206"/>
          </a:xfrm>
        </p:spPr>
        <p:txBody>
          <a:bodyPr>
            <a:normAutofit/>
          </a:bodyPr>
          <a:lstStyle/>
          <a:p>
            <a:r>
              <a:rPr lang="en-US" sz="2400" b="1" err="1"/>
              <a:t>Senarai</a:t>
            </a:r>
            <a:r>
              <a:rPr lang="en-US" sz="2400" b="1"/>
              <a:t> baki </a:t>
            </a:r>
            <a:r>
              <a:rPr lang="en-US" sz="2400" b="1" err="1"/>
              <a:t>bagi</a:t>
            </a:r>
            <a:r>
              <a:rPr lang="en-US" sz="2400" b="1"/>
              <a:t> </a:t>
            </a:r>
            <a:r>
              <a:rPr lang="en-US" sz="2400" b="1" err="1"/>
              <a:t>semua</a:t>
            </a:r>
            <a:r>
              <a:rPr lang="en-US" sz="2400" b="1"/>
              <a:t> </a:t>
            </a:r>
            <a:r>
              <a:rPr lang="en-US" sz="2400" b="1" err="1"/>
              <a:t>akaun</a:t>
            </a:r>
            <a:r>
              <a:rPr lang="en-US" sz="2400" b="1"/>
              <a:t> </a:t>
            </a:r>
            <a:r>
              <a:rPr lang="en-US" sz="2400" b="1" err="1"/>
              <a:t>termasuk</a:t>
            </a:r>
            <a:r>
              <a:rPr lang="en-US" sz="2400" b="1"/>
              <a:t> </a:t>
            </a:r>
            <a:r>
              <a:rPr lang="en-US" sz="2400" b="1" err="1"/>
              <a:t>akaun</a:t>
            </a:r>
            <a:r>
              <a:rPr lang="en-US" sz="2400" b="1"/>
              <a:t> yang </a:t>
            </a:r>
            <a:r>
              <a:rPr lang="en-US" sz="2400" b="1" err="1"/>
              <a:t>telah</a:t>
            </a:r>
            <a:r>
              <a:rPr lang="en-US" sz="2400" b="1"/>
              <a:t> </a:t>
            </a:r>
            <a:r>
              <a:rPr lang="en-US" sz="2400" b="1" err="1"/>
              <a:t>diselaraskan</a:t>
            </a:r>
            <a:r>
              <a:rPr lang="en-US" sz="2400" b="1"/>
              <a:t> </a:t>
            </a:r>
            <a:r>
              <a:rPr lang="en-US" sz="2400" b="1" err="1"/>
              <a:t>pada</a:t>
            </a:r>
            <a:r>
              <a:rPr lang="en-US" sz="2400" b="1"/>
              <a:t> </a:t>
            </a:r>
            <a:r>
              <a:rPr lang="en-US" sz="2400" b="1" err="1"/>
              <a:t>tarikh</a:t>
            </a:r>
            <a:r>
              <a:rPr lang="en-US" sz="2400" b="1"/>
              <a:t> </a:t>
            </a:r>
            <a:r>
              <a:rPr lang="en-US" sz="2400" b="1" err="1"/>
              <a:t>imbangan</a:t>
            </a:r>
            <a:r>
              <a:rPr lang="en-US" sz="2400" b="1"/>
              <a:t>.</a:t>
            </a:r>
            <a:endParaRPr lang="en-GB" sz="2400" b="1"/>
          </a:p>
          <a:p>
            <a:r>
              <a:rPr lang="en-US" sz="2400" b="1"/>
              <a:t> </a:t>
            </a:r>
            <a:r>
              <a:rPr lang="en-US" sz="2400" b="1" err="1"/>
              <a:t>Imbangan</a:t>
            </a:r>
            <a:r>
              <a:rPr lang="en-US" sz="2400" b="1"/>
              <a:t> </a:t>
            </a:r>
            <a:r>
              <a:rPr lang="en-US" sz="2400" b="1" err="1"/>
              <a:t>Duga</a:t>
            </a:r>
            <a:r>
              <a:rPr lang="en-US" sz="2400" b="1"/>
              <a:t> </a:t>
            </a:r>
            <a:r>
              <a:rPr lang="en-US" sz="2400" b="1" err="1"/>
              <a:t>Terselaras</a:t>
            </a:r>
            <a:r>
              <a:rPr lang="en-US" sz="2400" b="1"/>
              <a:t> </a:t>
            </a:r>
            <a:r>
              <a:rPr lang="en-US" sz="2400" b="1" err="1"/>
              <a:t>bertujuan</a:t>
            </a:r>
            <a:r>
              <a:rPr lang="en-US" sz="2400" b="1"/>
              <a:t> </a:t>
            </a:r>
            <a:r>
              <a:rPr lang="en-US" sz="2400" b="1" err="1"/>
              <a:t>untuk</a:t>
            </a:r>
            <a:r>
              <a:rPr lang="en-US" sz="2400" b="1"/>
              <a:t> </a:t>
            </a:r>
            <a:r>
              <a:rPr lang="en-US" sz="2400" b="1" err="1"/>
              <a:t>menguji</a:t>
            </a:r>
            <a:r>
              <a:rPr lang="en-US" sz="2400" b="1"/>
              <a:t> </a:t>
            </a:r>
            <a:r>
              <a:rPr lang="en-US" sz="2400" b="1" err="1"/>
              <a:t>ketepatan</a:t>
            </a:r>
            <a:r>
              <a:rPr lang="en-US" sz="2400" b="1"/>
              <a:t> </a:t>
            </a:r>
            <a:r>
              <a:rPr lang="en-US" sz="2400" b="1" err="1"/>
              <a:t>catatan</a:t>
            </a:r>
            <a:r>
              <a:rPr lang="en-US" sz="2400" b="1"/>
              <a:t> </a:t>
            </a:r>
            <a:r>
              <a:rPr lang="en-US" sz="2400" b="1" err="1"/>
              <a:t>bergu</a:t>
            </a:r>
            <a:r>
              <a:rPr lang="en-US" sz="2400" b="1"/>
              <a:t> dalam </a:t>
            </a:r>
            <a:r>
              <a:rPr lang="en-US" sz="2400" b="1" err="1"/>
              <a:t>lejar</a:t>
            </a:r>
            <a:r>
              <a:rPr lang="en-US" sz="2400" b="1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39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5FFD7-FAA8-3A41-B5A1-20E474CB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0" y="978776"/>
            <a:ext cx="3044953" cy="1174991"/>
          </a:xfrm>
        </p:spPr>
        <p:txBody>
          <a:bodyPr>
            <a:normAutofit/>
          </a:bodyPr>
          <a:lstStyle/>
          <a:p>
            <a:r>
              <a:rPr lang="en-US" sz="2000"/>
              <a:t>Catatan  Penutupan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2B69-1159-784C-A7D7-162F8CD83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40692"/>
            <a:ext cx="4654296" cy="3255252"/>
          </a:xfrm>
        </p:spPr>
        <p:txBody>
          <a:bodyPr>
            <a:noAutofit/>
          </a:bodyPr>
          <a:lstStyle/>
          <a:p>
            <a:r>
              <a:rPr lang="en-US" sz="2400" b="1"/>
              <a:t>Catatan Jurnal Am dan lejar untuk merekodkan penutupan semua akaun hasil dan akaun belanja.</a:t>
            </a:r>
            <a:endParaRPr lang="en-GB" sz="2400" b="1"/>
          </a:p>
          <a:p>
            <a:r>
              <a:rPr lang="en-US" sz="2400" b="1"/>
              <a:t>Pada peringkat ini, akaun hasil dan akaun belanja akan dipindahkan ke dalam Akaun Perdagangan dan Untung Rugi.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2B9247-5A9D-A341-99A6-5B4DA2F0C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4" r="1193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4FD5-F006-1C4E-A3BA-C51F77BA9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77" y="373530"/>
            <a:ext cx="3066937" cy="1369608"/>
          </a:xfrm>
        </p:spPr>
        <p:txBody>
          <a:bodyPr>
            <a:normAutofit/>
          </a:bodyPr>
          <a:lstStyle/>
          <a:p>
            <a:r>
              <a:rPr lang="en-US"/>
              <a:t>Penyata Kewangan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9FE660-E3DF-47E7-962D-66C6F6CE0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C29FEE-8E8F-43D5-AD23-EB4060B4D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3D1AB-0449-A649-B12F-38899DDB4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79" y="1424743"/>
            <a:ext cx="6227064" cy="40164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7A3C0-8133-8346-86B3-2D01BAC34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48" y="2066863"/>
            <a:ext cx="3964584" cy="3834387"/>
          </a:xfrm>
        </p:spPr>
        <p:txBody>
          <a:bodyPr>
            <a:noAutofit/>
          </a:bodyPr>
          <a:lstStyle/>
          <a:p>
            <a:r>
              <a:rPr lang="en-US" sz="2400" b="1" err="1"/>
              <a:t>Penyata</a:t>
            </a:r>
            <a:r>
              <a:rPr lang="en-US" sz="2400" b="1"/>
              <a:t> yang </a:t>
            </a:r>
            <a:r>
              <a:rPr lang="en-US" sz="2400" b="1" err="1"/>
              <a:t>disediakan</a:t>
            </a:r>
            <a:r>
              <a:rPr lang="en-US" sz="2400" b="1"/>
              <a:t> </a:t>
            </a:r>
            <a:r>
              <a:rPr lang="en-US" sz="2400" b="1" err="1"/>
              <a:t>untuk</a:t>
            </a:r>
            <a:r>
              <a:rPr lang="en-US" sz="2400" b="1"/>
              <a:t> </a:t>
            </a:r>
            <a:r>
              <a:rPr lang="en-US" sz="2400" b="1" err="1"/>
              <a:t>menghitung</a:t>
            </a:r>
            <a:r>
              <a:rPr lang="en-US" sz="2400" b="1"/>
              <a:t> </a:t>
            </a:r>
            <a:r>
              <a:rPr lang="en-US" sz="2400" b="1" err="1"/>
              <a:t>untung</a:t>
            </a:r>
            <a:r>
              <a:rPr lang="en-US" sz="2400" b="1"/>
              <a:t> </a:t>
            </a:r>
            <a:r>
              <a:rPr lang="en-US" sz="2400" b="1" err="1"/>
              <a:t>rugi</a:t>
            </a:r>
            <a:r>
              <a:rPr lang="en-US" sz="2400" b="1"/>
              <a:t> </a:t>
            </a:r>
            <a:r>
              <a:rPr lang="en-US" sz="2400" b="1" err="1"/>
              <a:t>perniagaan</a:t>
            </a:r>
            <a:r>
              <a:rPr lang="en-US" sz="2400" b="1"/>
              <a:t> </a:t>
            </a:r>
            <a:r>
              <a:rPr lang="en-US" sz="2400" b="1" err="1"/>
              <a:t>bagi</a:t>
            </a:r>
            <a:r>
              <a:rPr lang="en-US" sz="2400" b="1"/>
              <a:t> </a:t>
            </a:r>
            <a:r>
              <a:rPr lang="en-US" sz="2400" b="1" err="1"/>
              <a:t>suatu</a:t>
            </a:r>
            <a:r>
              <a:rPr lang="en-US" sz="2400" b="1"/>
              <a:t> </a:t>
            </a:r>
            <a:r>
              <a:rPr lang="en-US" sz="2400" b="1" err="1"/>
              <a:t>tempoh</a:t>
            </a:r>
            <a:r>
              <a:rPr lang="en-US" sz="2400" b="1"/>
              <a:t> dan </a:t>
            </a:r>
            <a:r>
              <a:rPr lang="en-US" sz="2400" b="1" err="1"/>
              <a:t>untuk</a:t>
            </a:r>
            <a:r>
              <a:rPr lang="en-US" sz="2400" b="1"/>
              <a:t> </a:t>
            </a:r>
            <a:r>
              <a:rPr lang="en-US" sz="2400" b="1" err="1"/>
              <a:t>melihat</a:t>
            </a:r>
            <a:r>
              <a:rPr lang="en-US" sz="2400" b="1"/>
              <a:t> </a:t>
            </a:r>
            <a:r>
              <a:rPr lang="en-US" sz="2400" b="1" err="1"/>
              <a:t>kedudukan</a:t>
            </a:r>
            <a:r>
              <a:rPr lang="en-US" sz="2400" b="1"/>
              <a:t> </a:t>
            </a:r>
            <a:r>
              <a:rPr lang="en-US" sz="2400" b="1" err="1"/>
              <a:t>kewangan</a:t>
            </a:r>
            <a:r>
              <a:rPr lang="en-US" sz="2400" b="1"/>
              <a:t> </a:t>
            </a:r>
            <a:r>
              <a:rPr lang="en-US" sz="2400" b="1" err="1"/>
              <a:t>perniagaan</a:t>
            </a:r>
            <a:r>
              <a:rPr lang="en-US" sz="2400" b="1"/>
              <a:t> </a:t>
            </a:r>
            <a:r>
              <a:rPr lang="en-US" sz="2400" b="1" err="1"/>
              <a:t>pada</a:t>
            </a:r>
            <a:r>
              <a:rPr lang="en-US" sz="2400" b="1"/>
              <a:t> </a:t>
            </a:r>
            <a:r>
              <a:rPr lang="en-US" sz="2400" b="1" err="1"/>
              <a:t>tarikh</a:t>
            </a:r>
            <a:r>
              <a:rPr lang="en-US" sz="2400" b="1"/>
              <a:t> </a:t>
            </a:r>
            <a:r>
              <a:rPr lang="en-US" sz="2400" b="1" err="1"/>
              <a:t>tertentu</a:t>
            </a:r>
            <a:r>
              <a:rPr lang="en-US" sz="2400" b="1"/>
              <a:t>. </a:t>
            </a:r>
            <a:endParaRPr lang="en-GB" sz="2400" b="1"/>
          </a:p>
          <a:p>
            <a:r>
              <a:rPr lang="en-US" sz="2400" b="1"/>
              <a:t> </a:t>
            </a:r>
            <a:r>
              <a:rPr lang="en-US" sz="2400" b="1" err="1"/>
              <a:t>Lazimnya</a:t>
            </a:r>
            <a:r>
              <a:rPr lang="en-US" sz="2400" b="1"/>
              <a:t> </a:t>
            </a:r>
            <a:r>
              <a:rPr lang="en-US" sz="2400" b="1" err="1"/>
              <a:t>disediakan</a:t>
            </a:r>
            <a:r>
              <a:rPr lang="en-US" sz="2400" b="1"/>
              <a:t> </a:t>
            </a:r>
            <a:r>
              <a:rPr lang="en-US" sz="2400" b="1" err="1"/>
              <a:t>pada</a:t>
            </a:r>
            <a:r>
              <a:rPr lang="en-US" sz="2400" b="1"/>
              <a:t> </a:t>
            </a:r>
            <a:r>
              <a:rPr lang="en-US" sz="2400" b="1" err="1"/>
              <a:t>akhir</a:t>
            </a:r>
            <a:r>
              <a:rPr lang="en-US" sz="2400" b="1"/>
              <a:t> </a:t>
            </a:r>
            <a:r>
              <a:rPr lang="en-US" sz="2400" b="1" err="1"/>
              <a:t>tempoh</a:t>
            </a:r>
            <a:r>
              <a:rPr lang="en-US" sz="2400" b="1"/>
              <a:t> </a:t>
            </a:r>
            <a:r>
              <a:rPr lang="en-US" sz="2400" b="1" err="1"/>
              <a:t>perakaunan</a:t>
            </a:r>
            <a:r>
              <a:rPr lang="en-US" sz="24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758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3385-341E-7E4E-8CC5-BAED869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90" y="2404872"/>
            <a:ext cx="3044952" cy="162763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600"/>
              <a:t>Subbidang Perakaunan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94C45D-FCB1-4B86-967A-2C9EDB63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045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2C4A34-762E-40DF-A8AF-0D811BC02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161" y="802767"/>
            <a:ext cx="656539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D05837-4685-5B46-BBE7-E3C332BA5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9" r="134" b="-2"/>
          <a:stretch/>
        </p:blipFill>
        <p:spPr>
          <a:xfrm>
            <a:off x="1113201" y="1122807"/>
            <a:ext cx="5925312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840A6-9681-5147-AA1D-A93C2827B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/>
              <a:t>Perakaunan Kewangan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2AF12-7831-2E4C-9A46-0BED5DCDE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rmAutofit/>
          </a:bodyPr>
          <a:lstStyle/>
          <a:p>
            <a:r>
              <a:rPr lang="en-US" sz="2400" b="1" err="1"/>
              <a:t>Menyediakan</a:t>
            </a:r>
            <a:r>
              <a:rPr lang="en-US" sz="2400" b="1"/>
              <a:t> </a:t>
            </a:r>
            <a:r>
              <a:rPr lang="en-US" sz="2400" b="1" err="1"/>
              <a:t>pelaporan</a:t>
            </a:r>
            <a:r>
              <a:rPr lang="en-US" sz="2400" b="1"/>
              <a:t> </a:t>
            </a:r>
            <a:r>
              <a:rPr lang="en-US" sz="2400" b="1" err="1"/>
              <a:t>maklumat</a:t>
            </a:r>
            <a:r>
              <a:rPr lang="en-US" sz="2400" b="1"/>
              <a:t> </a:t>
            </a:r>
            <a:r>
              <a:rPr lang="en-US" sz="2400" b="1" err="1"/>
              <a:t>perakaunan</a:t>
            </a:r>
            <a:r>
              <a:rPr lang="en-US" sz="2400" b="1"/>
              <a:t> dalam </a:t>
            </a:r>
            <a:r>
              <a:rPr lang="en-US" sz="2400" b="1" err="1"/>
              <a:t>bentuk</a:t>
            </a:r>
            <a:r>
              <a:rPr lang="en-US" sz="2400" b="1"/>
              <a:t> </a:t>
            </a:r>
            <a:r>
              <a:rPr lang="en-US" sz="2400" b="1" err="1"/>
              <a:t>Penyata</a:t>
            </a:r>
            <a:r>
              <a:rPr lang="en-US" sz="2400" b="1"/>
              <a:t> </a:t>
            </a:r>
            <a:r>
              <a:rPr lang="en-US" sz="2400" b="1" err="1"/>
              <a:t>Kewangan</a:t>
            </a:r>
            <a:r>
              <a:rPr lang="en-US" sz="2400" b="1"/>
              <a:t>. </a:t>
            </a:r>
            <a:endParaRPr lang="en-GB" sz="2400" b="1"/>
          </a:p>
          <a:p>
            <a:r>
              <a:rPr lang="en-US" sz="2400" b="1" err="1"/>
              <a:t>Penyata</a:t>
            </a:r>
            <a:r>
              <a:rPr lang="en-US" sz="2400" b="1"/>
              <a:t> </a:t>
            </a:r>
            <a:r>
              <a:rPr lang="en-US" sz="2400" b="1" err="1"/>
              <a:t>Kewangan</a:t>
            </a:r>
            <a:r>
              <a:rPr lang="en-US" sz="2400" b="1"/>
              <a:t> </a:t>
            </a:r>
            <a:r>
              <a:rPr lang="en-US" sz="2400" b="1" err="1"/>
              <a:t>digunakan</a:t>
            </a:r>
            <a:r>
              <a:rPr lang="en-US" sz="2400" b="1"/>
              <a:t> </a:t>
            </a:r>
            <a:r>
              <a:rPr lang="en-US" sz="2400" b="1" err="1"/>
              <a:t>oleh</a:t>
            </a:r>
            <a:r>
              <a:rPr lang="en-US" sz="2400" b="1"/>
              <a:t> </a:t>
            </a:r>
            <a:r>
              <a:rPr lang="en-US" sz="2400" b="1" err="1"/>
              <a:t>pengguna</a:t>
            </a:r>
            <a:r>
              <a:rPr lang="en-US" sz="2400" b="1"/>
              <a:t> </a:t>
            </a:r>
            <a:r>
              <a:rPr lang="en-US" sz="2400" b="1" err="1"/>
              <a:t>dalaman</a:t>
            </a:r>
            <a:r>
              <a:rPr lang="en-US" sz="2400" b="1"/>
              <a:t> dan </a:t>
            </a:r>
            <a:r>
              <a:rPr lang="en-US" sz="2400" b="1" err="1"/>
              <a:t>luaran</a:t>
            </a:r>
            <a:r>
              <a:rPr lang="en-US" sz="2400" b="1"/>
              <a:t> </a:t>
            </a:r>
            <a:r>
              <a:rPr lang="en-US" sz="2400" b="1" err="1"/>
              <a:t>untuk</a:t>
            </a:r>
            <a:r>
              <a:rPr lang="en-US" sz="2400" b="1"/>
              <a:t> </a:t>
            </a:r>
            <a:r>
              <a:rPr lang="en-US" sz="2400" b="1" err="1"/>
              <a:t>membuat</a:t>
            </a:r>
            <a:r>
              <a:rPr lang="en-US" sz="2400" b="1"/>
              <a:t> </a:t>
            </a:r>
            <a:r>
              <a:rPr lang="en-US" sz="2400" b="1" err="1"/>
              <a:t>keputusan</a:t>
            </a:r>
            <a:r>
              <a:rPr lang="en-US" sz="2400" b="1"/>
              <a:t>.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4DD08-5C37-EE46-BFF7-39E34DF5B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9" y="1848830"/>
            <a:ext cx="4782312" cy="316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AA705-E9E5-5A48-A527-6D2C0D66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77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/>
              <a:t>Perakaunan Pengurusan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9FE660-E3DF-47E7-962D-66C6F6CE0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C29FEE-8E8F-43D5-AD23-EB4060B4D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5D2A6-86E9-C44B-AE71-B9F29F16E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79" y="2218694"/>
            <a:ext cx="6227064" cy="24285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A3DFB-EF34-404E-8D84-919A34463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1249" y="2638044"/>
            <a:ext cx="3542084" cy="3263206"/>
          </a:xfrm>
        </p:spPr>
        <p:txBody>
          <a:bodyPr>
            <a:noAutofit/>
          </a:bodyPr>
          <a:lstStyle/>
          <a:p>
            <a:r>
              <a:rPr lang="en-US" sz="2400" b="1" err="1"/>
              <a:t>Menyediakan</a:t>
            </a:r>
            <a:r>
              <a:rPr lang="en-US" sz="2400" b="1"/>
              <a:t> </a:t>
            </a:r>
            <a:r>
              <a:rPr lang="en-US" sz="2400" b="1" err="1"/>
              <a:t>maklumat</a:t>
            </a:r>
            <a:r>
              <a:rPr lang="en-US" sz="2400" b="1"/>
              <a:t> </a:t>
            </a:r>
            <a:r>
              <a:rPr lang="en-US" sz="2400" b="1" err="1"/>
              <a:t>perakaunan</a:t>
            </a:r>
            <a:r>
              <a:rPr lang="en-US" sz="2400" b="1"/>
              <a:t> </a:t>
            </a:r>
            <a:r>
              <a:rPr lang="en-US" sz="2400" b="1" err="1"/>
              <a:t>untuk</a:t>
            </a:r>
            <a:r>
              <a:rPr lang="en-US" sz="2400" b="1"/>
              <a:t> </a:t>
            </a:r>
            <a:r>
              <a:rPr lang="en-US" sz="2400" b="1" err="1"/>
              <a:t>pengguna</a:t>
            </a:r>
            <a:r>
              <a:rPr lang="en-US" sz="2400" b="1"/>
              <a:t> </a:t>
            </a:r>
            <a:r>
              <a:rPr lang="en-US" sz="2400" b="1" err="1"/>
              <a:t>dalaman</a:t>
            </a:r>
            <a:r>
              <a:rPr lang="en-US" sz="2400" b="1"/>
              <a:t>. </a:t>
            </a:r>
            <a:endParaRPr lang="en-GB" sz="2400" b="1"/>
          </a:p>
          <a:p>
            <a:r>
              <a:rPr lang="en-US" sz="2400" b="1" err="1"/>
              <a:t>Antara</a:t>
            </a:r>
            <a:r>
              <a:rPr lang="en-US" sz="2400" b="1"/>
              <a:t> </a:t>
            </a:r>
            <a:r>
              <a:rPr lang="en-US" sz="2400" b="1" err="1"/>
              <a:t>skop</a:t>
            </a:r>
            <a:r>
              <a:rPr lang="en-US" sz="2400" b="1"/>
              <a:t> </a:t>
            </a:r>
            <a:r>
              <a:rPr lang="en-US" sz="2400" b="1" err="1"/>
              <a:t>kerja</a:t>
            </a:r>
            <a:r>
              <a:rPr lang="en-US" sz="2400" b="1"/>
              <a:t> </a:t>
            </a:r>
            <a:r>
              <a:rPr lang="en-US" sz="2400" b="1" err="1"/>
              <a:t>ialah</a:t>
            </a:r>
            <a:r>
              <a:rPr lang="en-US" sz="2400" b="1"/>
              <a:t> </a:t>
            </a:r>
            <a:r>
              <a:rPr lang="en-US" sz="2400" b="1" err="1"/>
              <a:t>kawalan</a:t>
            </a:r>
            <a:r>
              <a:rPr lang="en-US" sz="2400" b="1"/>
              <a:t>, </a:t>
            </a:r>
            <a:r>
              <a:rPr lang="en-US" sz="2400" b="1" err="1"/>
              <a:t>perancangan</a:t>
            </a:r>
            <a:r>
              <a:rPr lang="en-US" sz="2400" b="1"/>
              <a:t> dan </a:t>
            </a:r>
            <a:r>
              <a:rPr lang="en-US" sz="2400" b="1" err="1"/>
              <a:t>pengurusan</a:t>
            </a:r>
            <a:r>
              <a:rPr lang="en-US" sz="2400" b="1"/>
              <a:t> </a:t>
            </a:r>
            <a:r>
              <a:rPr lang="en-US" sz="2400" b="1" err="1"/>
              <a:t>pengeluaran</a:t>
            </a:r>
            <a:r>
              <a:rPr lang="en-US" sz="24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280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809E4-4389-E34B-B979-6B82F656B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73529"/>
            <a:ext cx="3066937" cy="1145491"/>
          </a:xfrm>
        </p:spPr>
        <p:txBody>
          <a:bodyPr>
            <a:normAutofit/>
          </a:bodyPr>
          <a:lstStyle/>
          <a:p>
            <a:r>
              <a:rPr lang="en-US" sz="2600"/>
              <a:t>Pengauditan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5DA9-90E0-644A-A0E6-A7C187BBF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27" y="1876205"/>
            <a:ext cx="3979991" cy="402504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err="1"/>
              <a:t>Meliputi</a:t>
            </a:r>
            <a:r>
              <a:rPr lang="en-US" sz="2400" b="1"/>
              <a:t> </a:t>
            </a:r>
            <a:r>
              <a:rPr lang="en-US" sz="2400" b="1" err="1"/>
              <a:t>kerja</a:t>
            </a:r>
            <a:r>
              <a:rPr lang="en-US" sz="2400" b="1"/>
              <a:t> </a:t>
            </a:r>
            <a:r>
              <a:rPr lang="en-US" sz="2400" b="1" err="1"/>
              <a:t>memeriksa</a:t>
            </a:r>
            <a:r>
              <a:rPr lang="en-US" sz="2400" b="1"/>
              <a:t> </a:t>
            </a:r>
            <a:r>
              <a:rPr lang="en-US" sz="2400" b="1" err="1"/>
              <a:t>dokumen</a:t>
            </a:r>
            <a:r>
              <a:rPr lang="en-US" sz="2400" b="1"/>
              <a:t> </a:t>
            </a:r>
            <a:r>
              <a:rPr lang="en-US" sz="2400" b="1" err="1"/>
              <a:t>perniagaan</a:t>
            </a:r>
            <a:r>
              <a:rPr lang="en-US" sz="2400" b="1"/>
              <a:t> dan </a:t>
            </a:r>
            <a:r>
              <a:rPr lang="en-US" sz="2400" b="1" err="1"/>
              <a:t>rekod</a:t>
            </a:r>
            <a:r>
              <a:rPr lang="en-US" sz="2400" b="1"/>
              <a:t> </a:t>
            </a:r>
            <a:r>
              <a:rPr lang="en-US" sz="2400" b="1" err="1"/>
              <a:t>kewangan</a:t>
            </a:r>
            <a:r>
              <a:rPr lang="en-US" sz="2400" b="1"/>
              <a:t> </a:t>
            </a:r>
            <a:r>
              <a:rPr lang="en-US" sz="2400" b="1" err="1"/>
              <a:t>untuk</a:t>
            </a:r>
            <a:r>
              <a:rPr lang="en-US" sz="2400" b="1"/>
              <a:t> </a:t>
            </a:r>
            <a:r>
              <a:rPr lang="en-US" sz="2400" b="1" err="1"/>
              <a:t>mengesahkan</a:t>
            </a:r>
            <a:r>
              <a:rPr lang="en-US" sz="2400" b="1"/>
              <a:t> </a:t>
            </a:r>
            <a:r>
              <a:rPr lang="en-US" sz="2400" b="1" err="1"/>
              <a:t>rekod</a:t>
            </a:r>
            <a:r>
              <a:rPr lang="en-US" sz="2400" b="1"/>
              <a:t> </a:t>
            </a:r>
            <a:r>
              <a:rPr lang="en-US" sz="2400" b="1" err="1"/>
              <a:t>maklumat</a:t>
            </a:r>
            <a:r>
              <a:rPr lang="en-US" sz="2400" b="1"/>
              <a:t> </a:t>
            </a:r>
            <a:r>
              <a:rPr lang="en-US" sz="2400" b="1" err="1"/>
              <a:t>perakaunan</a:t>
            </a:r>
            <a:r>
              <a:rPr lang="en-US" sz="2400" b="1"/>
              <a:t> </a:t>
            </a:r>
            <a:r>
              <a:rPr lang="en-US" sz="2400" b="1" err="1"/>
              <a:t>adalah</a:t>
            </a:r>
            <a:r>
              <a:rPr lang="en-US" sz="2400" b="1"/>
              <a:t> </a:t>
            </a:r>
            <a:r>
              <a:rPr lang="en-US" sz="2400" b="1" err="1"/>
              <a:t>betul</a:t>
            </a:r>
            <a:r>
              <a:rPr lang="en-US" sz="2400" b="1"/>
              <a:t> dan </a:t>
            </a:r>
            <a:r>
              <a:rPr lang="en-US" sz="2400" b="1" err="1"/>
              <a:t>tepat</a:t>
            </a:r>
            <a:r>
              <a:rPr lang="en-US" sz="2400" b="1"/>
              <a:t>.</a:t>
            </a:r>
            <a:endParaRPr lang="en-GB" sz="2400" b="1"/>
          </a:p>
          <a:p>
            <a:pPr>
              <a:lnSpc>
                <a:spcPct val="90000"/>
              </a:lnSpc>
            </a:pPr>
            <a:r>
              <a:rPr lang="en-US" sz="2400" b="1"/>
              <a:t> </a:t>
            </a:r>
            <a:r>
              <a:rPr lang="en-US" sz="2400" b="1" err="1"/>
              <a:t>Juruaudit</a:t>
            </a:r>
            <a:r>
              <a:rPr lang="en-US" sz="2400" b="1"/>
              <a:t> </a:t>
            </a:r>
            <a:r>
              <a:rPr lang="en-US" sz="2400" b="1" err="1"/>
              <a:t>memastikan</a:t>
            </a:r>
            <a:r>
              <a:rPr lang="en-US" sz="2400" b="1"/>
              <a:t> </a:t>
            </a:r>
            <a:r>
              <a:rPr lang="en-US" sz="2400" b="1" err="1"/>
              <a:t>Penyata</a:t>
            </a:r>
            <a:r>
              <a:rPr lang="en-US" sz="2400" b="1"/>
              <a:t> </a:t>
            </a:r>
            <a:r>
              <a:rPr lang="en-US" sz="2400" b="1" err="1"/>
              <a:t>Kewangan</a:t>
            </a:r>
            <a:r>
              <a:rPr lang="en-US" sz="2400" b="1"/>
              <a:t> yang </a:t>
            </a:r>
            <a:r>
              <a:rPr lang="en-US" sz="2400" b="1" err="1"/>
              <a:t>disediakan</a:t>
            </a:r>
            <a:r>
              <a:rPr lang="en-US" sz="2400" b="1"/>
              <a:t> </a:t>
            </a:r>
            <a:r>
              <a:rPr lang="en-US" sz="2400" b="1" err="1"/>
              <a:t>mematuhi</a:t>
            </a:r>
            <a:r>
              <a:rPr lang="en-US" sz="2400" b="1"/>
              <a:t> </a:t>
            </a:r>
            <a:r>
              <a:rPr lang="en-US" sz="2400" b="1" err="1"/>
              <a:t>piawaian</a:t>
            </a:r>
            <a:r>
              <a:rPr lang="en-US" sz="2400" b="1"/>
              <a:t> </a:t>
            </a:r>
            <a:r>
              <a:rPr lang="en-US" sz="2400" b="1" err="1"/>
              <a:t>perakaunan</a:t>
            </a:r>
            <a:r>
              <a:rPr lang="en-US" sz="2400" b="1"/>
              <a:t> yang </a:t>
            </a:r>
            <a:r>
              <a:rPr lang="en-US" sz="2400" b="1" err="1"/>
              <a:t>diterima</a:t>
            </a:r>
            <a:r>
              <a:rPr lang="en-US" sz="2400" b="1"/>
              <a:t> </a:t>
            </a:r>
            <a:r>
              <a:rPr lang="en-US" sz="2400" b="1" err="1"/>
              <a:t>umum</a:t>
            </a:r>
            <a:r>
              <a:rPr lang="en-US" sz="2400" b="1"/>
              <a:t>. 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BAA2599-728B-B04C-A07C-8D37DE827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876205"/>
            <a:ext cx="6227064" cy="31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2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5151-C2FD-C348-A457-CF4D29C18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77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/>
              <a:t>Percukaian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9FE660-E3DF-47E7-962D-66C6F6CE0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C29FEE-8E8F-43D5-AD23-EB4060B4D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4868D-F403-0643-8AC7-54F5239B5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79" y="1681609"/>
            <a:ext cx="6227064" cy="35027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81366-88D4-2048-96AA-1DF7AD4D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47" y="2474053"/>
            <a:ext cx="4123765" cy="3263206"/>
          </a:xfrm>
        </p:spPr>
        <p:txBody>
          <a:bodyPr>
            <a:noAutofit/>
          </a:bodyPr>
          <a:lstStyle/>
          <a:p>
            <a:r>
              <a:rPr lang="en-US" sz="2400" b="1" err="1"/>
              <a:t>Merancang</a:t>
            </a:r>
            <a:r>
              <a:rPr lang="en-US" sz="2400" b="1"/>
              <a:t> </a:t>
            </a:r>
            <a:r>
              <a:rPr lang="en-US" sz="2400" b="1" err="1"/>
              <a:t>hal-hal</a:t>
            </a:r>
            <a:r>
              <a:rPr lang="en-US" sz="2400" b="1"/>
              <a:t> </a:t>
            </a:r>
            <a:r>
              <a:rPr lang="en-US" sz="2400" b="1" err="1"/>
              <a:t>percukaian</a:t>
            </a:r>
            <a:r>
              <a:rPr lang="en-US" sz="2400" b="1"/>
              <a:t> dan </a:t>
            </a:r>
            <a:r>
              <a:rPr lang="en-US" sz="2400" b="1" err="1"/>
              <a:t>menyediakan</a:t>
            </a:r>
            <a:r>
              <a:rPr lang="en-US" sz="2400" b="1"/>
              <a:t> </a:t>
            </a:r>
            <a:r>
              <a:rPr lang="en-US" sz="2400" b="1" err="1"/>
              <a:t>penyata</a:t>
            </a:r>
            <a:r>
              <a:rPr lang="en-US" sz="2400" b="1"/>
              <a:t> </a:t>
            </a:r>
            <a:r>
              <a:rPr lang="en-US" sz="2400" b="1" err="1"/>
              <a:t>cukai</a:t>
            </a:r>
            <a:r>
              <a:rPr lang="en-US" sz="2400" b="1"/>
              <a:t> </a:t>
            </a:r>
            <a:r>
              <a:rPr lang="en-US" sz="2400" b="1" err="1"/>
              <a:t>bagi</a:t>
            </a:r>
            <a:r>
              <a:rPr lang="en-US" sz="2400" b="1"/>
              <a:t> </a:t>
            </a:r>
            <a:r>
              <a:rPr lang="en-US" sz="2400" b="1" err="1"/>
              <a:t>pihak</a:t>
            </a:r>
            <a:r>
              <a:rPr lang="en-US" sz="2400" b="1"/>
              <a:t> </a:t>
            </a:r>
            <a:r>
              <a:rPr lang="en-US" sz="2400" b="1" err="1"/>
              <a:t>syarikat</a:t>
            </a:r>
            <a:r>
              <a:rPr lang="en-US" sz="2400" b="1"/>
              <a:t>.</a:t>
            </a:r>
            <a:endParaRPr lang="en-GB" sz="2400" b="1"/>
          </a:p>
          <a:p>
            <a:r>
              <a:rPr lang="en-US" sz="2400" b="1"/>
              <a:t> </a:t>
            </a:r>
            <a:r>
              <a:rPr lang="en-US" sz="2400" b="1" err="1"/>
              <a:t>Penasihat</a:t>
            </a:r>
            <a:r>
              <a:rPr lang="en-US" sz="2400" b="1"/>
              <a:t> </a:t>
            </a:r>
            <a:r>
              <a:rPr lang="en-US" sz="2400" b="1" err="1"/>
              <a:t>cukai</a:t>
            </a:r>
            <a:r>
              <a:rPr lang="en-US" sz="2400" b="1"/>
              <a:t> akan </a:t>
            </a:r>
            <a:r>
              <a:rPr lang="en-US" sz="2400" b="1" err="1"/>
              <a:t>memberikan</a:t>
            </a:r>
            <a:r>
              <a:rPr lang="en-US" sz="2400" b="1"/>
              <a:t> </a:t>
            </a:r>
            <a:r>
              <a:rPr lang="en-US" sz="2400" b="1" err="1"/>
              <a:t>nasihat</a:t>
            </a:r>
            <a:r>
              <a:rPr lang="en-US" sz="2400" b="1"/>
              <a:t> dalam   </a:t>
            </a:r>
            <a:r>
              <a:rPr lang="en-US" sz="2400" b="1" err="1"/>
              <a:t>hal-hal</a:t>
            </a:r>
            <a:r>
              <a:rPr lang="en-US" sz="2400" b="1"/>
              <a:t> </a:t>
            </a:r>
            <a:r>
              <a:rPr lang="en-US" sz="2400" b="1" err="1"/>
              <a:t>pengurusan</a:t>
            </a:r>
            <a:r>
              <a:rPr lang="en-US" sz="2400" b="1"/>
              <a:t> </a:t>
            </a:r>
            <a:r>
              <a:rPr lang="en-US" sz="2400" b="1" err="1"/>
              <a:t>percukaian</a:t>
            </a:r>
            <a:r>
              <a:rPr lang="en-US" sz="2400" b="1"/>
              <a:t> </a:t>
            </a:r>
            <a:r>
              <a:rPr lang="en-US" sz="2400" b="1" err="1"/>
              <a:t>perniagaan</a:t>
            </a:r>
            <a:r>
              <a:rPr lang="en-US" sz="2400" b="1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262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54B8A-C942-B04A-B831-E9FD7E54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4434304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Hubung Kait Fungsi Perakaunan Kewangan dengan Pengauditan dan Percukaian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7FFCB26-E4F7-7442-B1C0-FA7934EEF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821" y="643467"/>
            <a:ext cx="5880652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6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EA7B5EE9-8BDA-5544-B2CA-A44E8FDDA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990A68-3690-F442-AB56-8D1CFB3C5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 fontScale="90000"/>
          </a:bodyPr>
          <a:lstStyle/>
          <a:p>
            <a:r>
              <a:rPr lang="en-GB" sz="3600" b="1">
                <a:solidFill>
                  <a:schemeClr val="tx1"/>
                </a:solidFill>
              </a:rPr>
              <a:t>PERAKAUNAN, SUBBIDANG PERAKAUNAN, KERJAYA DAN BADAN PROFESIONAL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5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A75-0939-D841-9FE0-55AF59406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/>
              <a:t>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D06F6-9419-8B40-8169-666C0D39A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53" y="2474053"/>
            <a:ext cx="3525374" cy="3263206"/>
          </a:xfrm>
        </p:spPr>
        <p:txBody>
          <a:bodyPr>
            <a:noAutofit/>
          </a:bodyPr>
          <a:lstStyle/>
          <a:p>
            <a:r>
              <a:rPr lang="en-US" sz="2400" b="1"/>
              <a:t>Profesional merujuk kepada seseorang yang memiliki kepakaran dalam  bidang tertentu dan  menunjukkan komitmen dan minat yang mendalam terhadap kerjayanya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CBF8CB-C8E4-2245-B77E-8960A27A5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359359"/>
            <a:ext cx="6227064" cy="414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A75-0939-D841-9FE0-55AF59406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/>
              <a:t>Profesional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BA22A-0B8C-A040-931D-71FFDBA21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29" r="14397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D06F6-9419-8B40-8169-666C0D39A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255252"/>
          </a:xfrm>
        </p:spPr>
        <p:txBody>
          <a:bodyPr>
            <a:noAutofit/>
          </a:bodyPr>
          <a:lstStyle/>
          <a:p>
            <a:r>
              <a:rPr lang="en-US" sz="2600" b="1"/>
              <a:t>Akauntan  merupakan  golongan  profesional dalam masyarakat kerana akauntan memiliki kemahiran yang khusus untuk mengurus kewangan perniagaan, membuat pelaporan dan memberi pandangan untuk meningkatkan prestasi perniagaan.</a:t>
            </a:r>
          </a:p>
        </p:txBody>
      </p:sp>
    </p:spTree>
    <p:extLst>
      <p:ext uri="{BB962C8B-B14F-4D97-AF65-F5344CB8AC3E}">
        <p14:creationId xmlns:p14="http://schemas.microsoft.com/office/powerpoint/2010/main" val="20320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72B6E-0D54-F441-B601-F32E420F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/>
              <a:t>Profesion Perakaunan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60D19-E7F3-8649-9806-64144739B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chemeClr val="tx1"/>
                </a:solidFill>
              </a:rPr>
              <a:t>Akauntan</a:t>
            </a:r>
            <a:endParaRPr lang="en-GB" sz="2800" b="1">
              <a:solidFill>
                <a:schemeClr val="tx1"/>
              </a:solidFill>
            </a:endParaRPr>
          </a:p>
          <a:p>
            <a:r>
              <a:rPr lang="en-US" sz="2800" b="1">
                <a:solidFill>
                  <a:schemeClr val="tx1"/>
                </a:solidFill>
              </a:rPr>
              <a:t>Juruaudit </a:t>
            </a:r>
            <a:endParaRPr lang="en-GB" sz="2800" b="1">
              <a:solidFill>
                <a:schemeClr val="tx1"/>
              </a:solidFill>
            </a:endParaRPr>
          </a:p>
          <a:p>
            <a:r>
              <a:rPr lang="en-US" sz="2800" b="1">
                <a:solidFill>
                  <a:schemeClr val="tx1"/>
                </a:solidFill>
              </a:rPr>
              <a:t> Pengurus Dana </a:t>
            </a:r>
            <a:endParaRPr lang="en-GB" sz="2800" b="1">
              <a:solidFill>
                <a:schemeClr val="tx1"/>
              </a:solidFill>
            </a:endParaRPr>
          </a:p>
          <a:p>
            <a:r>
              <a:rPr lang="en-US" sz="2800" b="1">
                <a:solidFill>
                  <a:schemeClr val="tx1"/>
                </a:solidFill>
              </a:rPr>
              <a:t>Penasihat Kewangan </a:t>
            </a:r>
            <a:endParaRPr lang="en-GB" sz="2800" b="1">
              <a:solidFill>
                <a:schemeClr val="tx1"/>
              </a:solidFill>
            </a:endParaRPr>
          </a:p>
          <a:p>
            <a:r>
              <a:rPr lang="en-US" sz="2800" b="1">
                <a:solidFill>
                  <a:schemeClr val="tx1"/>
                </a:solidFill>
              </a:rPr>
              <a:t>Ketua Pegawai Kewangan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402F3-4B0B-364B-8031-4EF55DEC7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05" b="-6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37919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22779-3620-A943-9FA3-1602DA38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/>
              <a:t>skop tugas</a:t>
            </a:r>
            <a:r>
              <a:rPr lang="en-GB" sz="2400"/>
              <a:t> akauntan</a:t>
            </a:r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1ECAC-7180-7841-A93C-8DA7772B3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9" r="38071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C9C75-D8C5-4B48-9E8D-C3BE01E4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415490"/>
            <a:ext cx="5925310" cy="348045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/>
              <a:t>perancangan</a:t>
            </a:r>
            <a:r>
              <a:rPr lang="en-US" sz="2400" b="1" dirty="0"/>
              <a:t> dan </a:t>
            </a:r>
            <a:r>
              <a:rPr lang="en-US" sz="2400" b="1" dirty="0" err="1"/>
              <a:t>pengurusan</a:t>
            </a:r>
            <a:r>
              <a:rPr lang="en-US" sz="2400" b="1" dirty="0"/>
              <a:t> </a:t>
            </a:r>
            <a:r>
              <a:rPr lang="en-US" sz="2400" b="1" dirty="0" err="1"/>
              <a:t>strategik</a:t>
            </a:r>
            <a:endParaRPr lang="en-GB" sz="2400" b="1" dirty="0"/>
          </a:p>
          <a:p>
            <a:pPr>
              <a:lnSpc>
                <a:spcPct val="90000"/>
              </a:lnSpc>
            </a:pPr>
            <a:r>
              <a:rPr lang="en-US" sz="2400" b="1" dirty="0"/>
              <a:t> </a:t>
            </a:r>
            <a:r>
              <a:rPr lang="en-US" sz="2400" b="1" dirty="0" err="1"/>
              <a:t>pengimplementasian</a:t>
            </a:r>
            <a:r>
              <a:rPr lang="en-US" sz="2400" b="1" dirty="0"/>
              <a:t> </a:t>
            </a:r>
            <a:r>
              <a:rPr lang="en-US" sz="2400" b="1" dirty="0" err="1"/>
              <a:t>polisi</a:t>
            </a:r>
            <a:r>
              <a:rPr lang="en-US" sz="2400" b="1" dirty="0"/>
              <a:t> </a:t>
            </a:r>
            <a:endParaRPr lang="en-GB" sz="2400" b="1" dirty="0"/>
          </a:p>
          <a:p>
            <a:pPr>
              <a:lnSpc>
                <a:spcPct val="90000"/>
              </a:lnSpc>
            </a:pPr>
            <a:r>
              <a:rPr lang="en-US" sz="2400" b="1" dirty="0" err="1"/>
              <a:t>Penambahbaikan</a:t>
            </a:r>
            <a:r>
              <a:rPr lang="en-US" sz="2400" b="1" dirty="0"/>
              <a:t> </a:t>
            </a:r>
            <a:r>
              <a:rPr lang="en-US" sz="2400" b="1" dirty="0" err="1"/>
              <a:t>polisi</a:t>
            </a:r>
            <a:endParaRPr lang="en-GB" sz="2400" b="1" dirty="0"/>
          </a:p>
          <a:p>
            <a:pPr>
              <a:lnSpc>
                <a:spcPct val="90000"/>
              </a:lnSpc>
            </a:pPr>
            <a:r>
              <a:rPr lang="en-GB" sz="2400" b="1" dirty="0"/>
              <a:t>P</a:t>
            </a:r>
            <a:r>
              <a:rPr lang="en-US" sz="2400" b="1" dirty="0" err="1"/>
              <a:t>engurusan</a:t>
            </a:r>
            <a:r>
              <a:rPr lang="en-US" sz="2400" b="1" dirty="0"/>
              <a:t> </a:t>
            </a:r>
            <a:r>
              <a:rPr lang="en-US" sz="2400" b="1" dirty="0" err="1"/>
              <a:t>bajet</a:t>
            </a:r>
            <a:r>
              <a:rPr lang="en-US" sz="2400" b="1" dirty="0"/>
              <a:t> dan </a:t>
            </a:r>
            <a:r>
              <a:rPr lang="en-US" sz="2400" b="1" dirty="0" err="1"/>
              <a:t>kewangan</a:t>
            </a:r>
            <a:endParaRPr lang="en-GB" sz="2400" b="1" dirty="0"/>
          </a:p>
          <a:p>
            <a:pPr>
              <a:lnSpc>
                <a:spcPct val="90000"/>
              </a:lnSpc>
            </a:pPr>
            <a:r>
              <a:rPr lang="en-US" sz="2400" b="1" dirty="0" err="1"/>
              <a:t>Penyelesai</a:t>
            </a:r>
            <a:r>
              <a:rPr lang="en-US" sz="2400" b="1" dirty="0"/>
              <a:t> </a:t>
            </a:r>
            <a:r>
              <a:rPr lang="en-US" sz="2400" b="1" dirty="0" err="1"/>
              <a:t>masalah</a:t>
            </a:r>
            <a:endParaRPr lang="en-GB" sz="2400" b="1" dirty="0"/>
          </a:p>
          <a:p>
            <a:pPr>
              <a:lnSpc>
                <a:spcPct val="90000"/>
              </a:lnSpc>
            </a:pPr>
            <a:r>
              <a:rPr lang="en-US" sz="2400" b="1" dirty="0" err="1"/>
              <a:t>Perundingan</a:t>
            </a:r>
            <a:endParaRPr lang="en-GB" sz="2400" b="1" dirty="0"/>
          </a:p>
          <a:p>
            <a:pPr>
              <a:lnSpc>
                <a:spcPct val="90000"/>
              </a:lnSpc>
            </a:pPr>
            <a:r>
              <a:rPr lang="en-US" sz="2400" b="1" dirty="0" err="1"/>
              <a:t>pembuat</a:t>
            </a:r>
            <a:r>
              <a:rPr lang="en-US" sz="2400" b="1" dirty="0"/>
              <a:t> </a:t>
            </a:r>
            <a:r>
              <a:rPr lang="en-US" sz="2400" b="1" dirty="0" err="1"/>
              <a:t>keputusan</a:t>
            </a:r>
            <a:r>
              <a:rPr lang="en-US" sz="2400" b="1" dirty="0"/>
              <a:t> </a:t>
            </a:r>
            <a:endParaRPr lang="en-GB" sz="2400" b="1" dirty="0"/>
          </a:p>
          <a:p>
            <a:pPr>
              <a:lnSpc>
                <a:spcPct val="90000"/>
              </a:lnSpc>
            </a:pPr>
            <a:r>
              <a:rPr lang="en-US" sz="2400" b="1" dirty="0" err="1"/>
              <a:t>pembimbing</a:t>
            </a:r>
            <a:r>
              <a:rPr lang="en-US" sz="2400" b="1" dirty="0"/>
              <a:t> dan mentor</a:t>
            </a:r>
            <a:endParaRPr lang="en-GB" sz="2400" b="1" dirty="0"/>
          </a:p>
          <a:p>
            <a:pPr>
              <a:lnSpc>
                <a:spcPct val="90000"/>
              </a:lnSpc>
            </a:pPr>
            <a:r>
              <a:rPr lang="en-US" sz="2400" b="1" dirty="0" err="1"/>
              <a:t>pembangunan</a:t>
            </a:r>
            <a:r>
              <a:rPr lang="en-US" sz="2400" b="1" dirty="0"/>
              <a:t> </a:t>
            </a:r>
            <a:r>
              <a:rPr lang="en-US" sz="2400" b="1" dirty="0" err="1"/>
              <a:t>sumber</a:t>
            </a:r>
            <a:r>
              <a:rPr lang="en-US" sz="2400" b="1" dirty="0"/>
              <a:t> </a:t>
            </a:r>
            <a:r>
              <a:rPr lang="en-US" sz="2400" b="1" dirty="0" err="1"/>
              <a:t>manusia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55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B0E06-9A70-FE4F-9716-3A2A8389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2133600"/>
            <a:ext cx="3044952" cy="18989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600"/>
              <a:t>Ciri-ciri  Akauntan sebagai Pemimpin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0412" y="802767"/>
            <a:ext cx="656539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103D15-FE52-6548-8D8F-AA3F0825B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474" y="1122807"/>
            <a:ext cx="5041268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C06F-EBE5-714B-A5DC-271E7F19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/>
              <a:t>Integriti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C35D9-C968-794F-802D-E79014AB1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7" r="26602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2DC59-CB2E-F247-AC0A-85A9FA90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255252"/>
          </a:xfrm>
        </p:spPr>
        <p:txBody>
          <a:bodyPr>
            <a:normAutofit/>
          </a:bodyPr>
          <a:lstStyle/>
          <a:p>
            <a:r>
              <a:rPr lang="en-US" sz="2400" b="1"/>
              <a:t>Akauntan perlu bersikap jujur dalam semua hubungan profesional dengan pihak luar supaya tidak dikaitkan dengan laporan kewangan atau apa-apa bentuk komunikasi tentang perakaunan yang mengandungi kenyataan palsu dan mengelirukan.</a:t>
            </a:r>
          </a:p>
        </p:txBody>
      </p:sp>
    </p:spTree>
    <p:extLst>
      <p:ext uri="{BB962C8B-B14F-4D97-AF65-F5344CB8AC3E}">
        <p14:creationId xmlns:p14="http://schemas.microsoft.com/office/powerpoint/2010/main" val="3880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13096-1903-BA49-AC70-A676EAFEB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0" y="978776"/>
            <a:ext cx="3044953" cy="1174991"/>
          </a:xfrm>
        </p:spPr>
        <p:txBody>
          <a:bodyPr>
            <a:normAutofit/>
          </a:bodyPr>
          <a:lstStyle/>
          <a:p>
            <a:r>
              <a:rPr lang="en-US" sz="2000"/>
              <a:t>Kredibiliti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52F0-E3FA-444F-960D-94BB8FA18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0" y="2640692"/>
            <a:ext cx="3044952" cy="3255252"/>
          </a:xfrm>
        </p:spPr>
        <p:txBody>
          <a:bodyPr>
            <a:noAutofit/>
          </a:bodyPr>
          <a:lstStyle/>
          <a:p>
            <a:r>
              <a:rPr lang="en-US" sz="2400" b="1"/>
              <a:t>Keupayaan  akauntan  untuk  menyampaikan maklumat perakaunan secara adil dan objektif kepada semua pihak yang berkepentingan dalam perniagaan.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E7AF1-1D7F-F241-AFD4-63A279842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8" r="5375" b="-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50771-97AB-8646-8483-E6E0592A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3212654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700">
                <a:solidFill>
                  <a:schemeClr val="bg1"/>
                </a:solidFill>
              </a:rPr>
              <a:t>Akauntabiliti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65D95-57EE-0745-8F2F-9167494FE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77" y="4352544"/>
            <a:ext cx="3415288" cy="123989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>
                <a:solidFill>
                  <a:schemeClr val="bg1"/>
                </a:solidFill>
              </a:rPr>
              <a:t>Tanggungjawab individu atau jabatan untuk melaksanakan fungsi tertentu dalam perakaunan.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91750-3FE9-A94F-95DF-E387461C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7"/>
          <a:stretch/>
        </p:blipFill>
        <p:spPr>
          <a:xfrm>
            <a:off x="4654297" y="10"/>
            <a:ext cx="7537702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6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6B12-7B5C-FE43-B24C-680F90EE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87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/>
              <a:t>Etika Profesion Perakaunan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DE6656AB-B8B3-4895-AD32-B928A43C4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760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88BDAE2-5EE0-4B2F-9C9B-7E86A0B4C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1853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BA3F77-DBC5-7E4C-BDDA-5FCA6B71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44" y="2093924"/>
            <a:ext cx="4782312" cy="26780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290E5-5427-D94F-B8E6-2BA75A74D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555" y="2638044"/>
            <a:ext cx="5440680" cy="3263206"/>
          </a:xfrm>
        </p:spPr>
        <p:txBody>
          <a:bodyPr>
            <a:noAutofit/>
          </a:bodyPr>
          <a:lstStyle/>
          <a:p>
            <a:r>
              <a:rPr lang="en-US" sz="2400" b="1" err="1"/>
              <a:t>Etika</a:t>
            </a:r>
            <a:r>
              <a:rPr lang="en-US" sz="2400" b="1"/>
              <a:t> </a:t>
            </a:r>
            <a:r>
              <a:rPr lang="en-US" sz="2400" b="1" err="1"/>
              <a:t>bermaksud</a:t>
            </a:r>
            <a:r>
              <a:rPr lang="en-US" sz="2400" b="1"/>
              <a:t> </a:t>
            </a:r>
            <a:r>
              <a:rPr lang="en-US" sz="2400" b="1" err="1"/>
              <a:t>prinsip-prinsip</a:t>
            </a:r>
            <a:r>
              <a:rPr lang="en-US" sz="2400" b="1"/>
              <a:t> </a:t>
            </a:r>
            <a:r>
              <a:rPr lang="en-US" sz="2400" b="1" err="1"/>
              <a:t>akhlak</a:t>
            </a:r>
            <a:r>
              <a:rPr lang="en-US" sz="2400" b="1"/>
              <a:t> </a:t>
            </a:r>
            <a:r>
              <a:rPr lang="en-US" sz="2400" b="1" err="1"/>
              <a:t>atau</a:t>
            </a:r>
            <a:r>
              <a:rPr lang="en-US" sz="2400" b="1"/>
              <a:t> </a:t>
            </a:r>
            <a:r>
              <a:rPr lang="en-US" sz="2400" b="1" err="1"/>
              <a:t>nilai</a:t>
            </a:r>
            <a:r>
              <a:rPr lang="en-US" sz="2400" b="1"/>
              <a:t> moral yang </a:t>
            </a:r>
            <a:r>
              <a:rPr lang="en-US" sz="2400" b="1" err="1"/>
              <a:t>menjadi</a:t>
            </a:r>
            <a:r>
              <a:rPr lang="en-US" sz="2400" b="1"/>
              <a:t> </a:t>
            </a:r>
            <a:r>
              <a:rPr lang="en-US" sz="2400" b="1" err="1"/>
              <a:t>pegangan</a:t>
            </a:r>
            <a:r>
              <a:rPr lang="en-US" sz="2400" b="1"/>
              <a:t> </a:t>
            </a:r>
            <a:r>
              <a:rPr lang="en-US" sz="2400" b="1" err="1"/>
              <a:t>seseorang</a:t>
            </a:r>
            <a:r>
              <a:rPr lang="en-US" sz="2400" b="1"/>
              <a:t> </a:t>
            </a:r>
            <a:r>
              <a:rPr lang="en-US" sz="2400" b="1" err="1"/>
              <a:t>semasa</a:t>
            </a:r>
            <a:r>
              <a:rPr lang="en-US" sz="2400" b="1"/>
              <a:t> </a:t>
            </a:r>
            <a:r>
              <a:rPr lang="en-US" sz="2400" b="1" err="1"/>
              <a:t>menjalankan</a:t>
            </a:r>
            <a:r>
              <a:rPr lang="en-US" sz="2400" b="1"/>
              <a:t> </a:t>
            </a:r>
            <a:r>
              <a:rPr lang="en-US" sz="2400" b="1" err="1"/>
              <a:t>tugas</a:t>
            </a:r>
            <a:r>
              <a:rPr lang="en-US" sz="2400" b="1"/>
              <a:t>. </a:t>
            </a:r>
            <a:endParaRPr lang="en-GB" sz="2400" b="1"/>
          </a:p>
          <a:p>
            <a:r>
              <a:rPr lang="en-US" sz="2400" b="1"/>
              <a:t>International Federation of Accountants (IFAC) </a:t>
            </a:r>
            <a:r>
              <a:rPr lang="en-US" sz="2400" b="1" err="1"/>
              <a:t>telah</a:t>
            </a:r>
            <a:r>
              <a:rPr lang="en-US" sz="2400" b="1"/>
              <a:t> </a:t>
            </a:r>
            <a:r>
              <a:rPr lang="en-US" sz="2400" b="1" err="1"/>
              <a:t>memperkenalkan</a:t>
            </a:r>
            <a:r>
              <a:rPr lang="en-US" sz="2400" b="1"/>
              <a:t> </a:t>
            </a:r>
            <a:r>
              <a:rPr lang="en-US" sz="2400" b="1" err="1"/>
              <a:t>Kod</a:t>
            </a:r>
            <a:r>
              <a:rPr lang="en-US" sz="2400" b="1"/>
              <a:t> </a:t>
            </a:r>
            <a:r>
              <a:rPr lang="en-US" sz="2400" b="1" err="1"/>
              <a:t>Etika</a:t>
            </a:r>
            <a:r>
              <a:rPr lang="en-US" sz="2400" b="1"/>
              <a:t> </a:t>
            </a:r>
            <a:r>
              <a:rPr lang="en-US" sz="2400" b="1" err="1"/>
              <a:t>Akauntan</a:t>
            </a:r>
            <a:r>
              <a:rPr lang="en-US" sz="2400" b="1"/>
              <a:t> </a:t>
            </a:r>
            <a:r>
              <a:rPr lang="en-US" sz="2400" b="1" err="1"/>
              <a:t>Profesional</a:t>
            </a:r>
            <a:r>
              <a:rPr lang="en-US" sz="2400" b="1"/>
              <a:t> yang </a:t>
            </a:r>
            <a:r>
              <a:rPr lang="en-US" sz="2400" b="1" err="1"/>
              <a:t>menggariskan</a:t>
            </a:r>
            <a:r>
              <a:rPr lang="en-US" sz="2400" b="1"/>
              <a:t> lima </a:t>
            </a:r>
            <a:r>
              <a:rPr lang="en-US" sz="2400" b="1" err="1"/>
              <a:t>ciri</a:t>
            </a:r>
            <a:r>
              <a:rPr lang="en-US" sz="2400" b="1"/>
              <a:t> </a:t>
            </a:r>
            <a:r>
              <a:rPr lang="en-US" sz="2400" b="1" err="1"/>
              <a:t>etika</a:t>
            </a:r>
            <a:r>
              <a:rPr lang="en-US" sz="2400" b="1"/>
              <a:t> dalam </a:t>
            </a:r>
            <a:r>
              <a:rPr lang="en-US" sz="2400" b="1" err="1"/>
              <a:t>profesion</a:t>
            </a:r>
            <a:r>
              <a:rPr lang="en-US" sz="2400" b="1"/>
              <a:t> </a:t>
            </a:r>
            <a:r>
              <a:rPr lang="en-US" sz="2400" b="1" err="1"/>
              <a:t>perakaunan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23685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B4815-2DFA-B543-9003-35F6F940C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Kod Etika Akauntan Profesional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069A2B8-8433-7245-924E-57C7FCE7C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752" y="2643938"/>
            <a:ext cx="9314170" cy="260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8A59-6819-2445-9FA1-6EE311374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sz="2000"/>
              <a:t>PERAKAUNAN, SUBBIDANG PERAKAUNAN, KERJAYA DAN BADAN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3915A-80FA-8D40-8EC9-6BBC5877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Autofit/>
          </a:bodyPr>
          <a:lstStyle/>
          <a:p>
            <a:r>
              <a:rPr lang="en-US" sz="2400" b="1"/>
              <a:t>Perakaunan merupakan perekodan  urus  niaga kewangan yang  berlaku dalam organisasi perniagaan  dan bukan perniagaan secara sistematik termasuk prestasi perniagaan, kedudukan kewangan, perancangan dan analisis kewangan.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E913AAC-CEDE-B44A-98BE-7B6BA0C82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9" y="2237393"/>
            <a:ext cx="4782312" cy="23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C4407-04C6-FB4E-B324-F32C19D1E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/>
              <a:t>Kompetensi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0252-B665-A24D-9308-F99BA4334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chemeClr val="tx1"/>
                </a:solidFill>
              </a:rPr>
              <a:t>Akauntan harus profesional, berkemahiran dan berkeupayaan untuk memberi perkhidmatan perakaunan yang terbaik terhadap pelanggan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9B82C4-A57C-E54F-A061-29A74850D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06" r="3161" b="-1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26480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9D64D-E687-8C4C-817C-2634E1216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87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/>
              <a:t>Integriti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DE6656AB-B8B3-4895-AD32-B928A43C4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760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88BDAE2-5EE0-4B2F-9C9B-7E86A0B4C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1853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57716-66E2-E845-98C7-58E028B90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44" y="1641912"/>
            <a:ext cx="4782312" cy="35821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66CF0-2197-024C-8C8B-3F4381C8E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8359" y="2638044"/>
            <a:ext cx="4492932" cy="3263206"/>
          </a:xfrm>
        </p:spPr>
        <p:txBody>
          <a:bodyPr>
            <a:normAutofit/>
          </a:bodyPr>
          <a:lstStyle/>
          <a:p>
            <a:r>
              <a:rPr lang="en-US" sz="2800" b="1"/>
              <a:t>Akauntan perlu bersikap jujur dan telus dalam hubungan profesional dengan pihak lain supaya tidak berlaku kekeliruan dan pemalsuan kenyataan.</a:t>
            </a:r>
          </a:p>
        </p:txBody>
      </p:sp>
    </p:spTree>
    <p:extLst>
      <p:ext uri="{BB962C8B-B14F-4D97-AF65-F5344CB8AC3E}">
        <p14:creationId xmlns:p14="http://schemas.microsoft.com/office/powerpoint/2010/main" val="26210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1300-AF6B-734E-A019-7FFF7FC6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/>
              <a:t>Kerahsiaan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7646C-70DB-D444-B76D-15532CFD2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Autofit/>
          </a:bodyPr>
          <a:lstStyle/>
          <a:p>
            <a:r>
              <a:rPr lang="en-US" sz="2400" b="1"/>
              <a:t>Akauntan tidak boleh mendedahkan sebarang maklumat yang diperoleh kepada mana-mana pihak yang tidak berkaitan.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DB699-E5D2-4440-B9FF-7654C16F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378040"/>
            <a:ext cx="6227064" cy="41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556D3-6619-ED4D-9EBC-22813301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>
            <a:normAutofit/>
          </a:bodyPr>
          <a:lstStyle/>
          <a:p>
            <a:r>
              <a:rPr lang="en-US" sz="2400"/>
              <a:t>Objektiviti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F6DF5-46B5-E943-B531-C6C496772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0" r="23917" b="-3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5A2C1-A725-594D-A6BE-DE427E624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672" y="2640692"/>
            <a:ext cx="4486656" cy="3255252"/>
          </a:xfrm>
        </p:spPr>
        <p:txBody>
          <a:bodyPr>
            <a:noAutofit/>
          </a:bodyPr>
          <a:lstStyle/>
          <a:p>
            <a:r>
              <a:rPr lang="en-US" sz="2800" b="1"/>
              <a:t>Semasa menjalankan tugas, seseorang akauntan tidak  boleh berkompromi dan berat sebelah serta tidak terpengaruh oleh mana-mana pihak yang berkepentingan.</a:t>
            </a:r>
          </a:p>
        </p:txBody>
      </p:sp>
    </p:spTree>
    <p:extLst>
      <p:ext uri="{BB962C8B-B14F-4D97-AF65-F5344CB8AC3E}">
        <p14:creationId xmlns:p14="http://schemas.microsoft.com/office/powerpoint/2010/main" val="12544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770FE1-2C12-BA45-8923-A04627D65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6" r="34075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C90EB-7E25-5D40-82CE-A43A6D2E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Sifat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CE66E-D4F9-1D4A-891E-8031F24B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Akauntan perlu mematuhi semua undang-undang dan peraturan berkaitan serta mengelakkan segala tindakan yang boleh menjejaskan profesion ini</a:t>
            </a:r>
          </a:p>
        </p:txBody>
      </p:sp>
    </p:spTree>
    <p:extLst>
      <p:ext uri="{BB962C8B-B14F-4D97-AF65-F5344CB8AC3E}">
        <p14:creationId xmlns:p14="http://schemas.microsoft.com/office/powerpoint/2010/main" val="35705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E497D-F0D3-FD4A-B71B-DF5D43F4F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Badan Kawal Selia (Regulatory Body)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1215BF6-5E32-F84A-B3D6-C5038E820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34" y="2482596"/>
            <a:ext cx="9230406" cy="2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2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E497D-F0D3-FD4A-B71B-DF5D43F4F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Badan Penggubal Piawaian (Standard Setting Body)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A01302C-E937-8D40-9024-47084473E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514" y="2482596"/>
            <a:ext cx="8556646" cy="2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E497D-F0D3-FD4A-B71B-DF5D43F4F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Badan Profesional Perakaunan (Professional Accounting Body)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9165146-26C0-4E40-9636-E0ACD568D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794" y="2482596"/>
            <a:ext cx="7612086" cy="2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0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E497D-F0D3-FD4A-B71B-DF5D43F4F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Badan Profesional Perakaunan (Professional Accounting Body)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6BE6F4B-0F82-4B42-B88B-6257AA636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156" y="2482596"/>
            <a:ext cx="8255362" cy="2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E497D-F0D3-FD4A-B71B-DF5D43F4F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Badan Profesional Perakaunan (Professional Accounting Body)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481288B-EC73-8B45-BDCF-F10AA216E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69" y="2482596"/>
            <a:ext cx="8433535" cy="2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AB44F-9632-E843-8BDD-C50F27E1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98431"/>
            <a:ext cx="4476806" cy="1045883"/>
          </a:xfrm>
        </p:spPr>
        <p:txBody>
          <a:bodyPr>
            <a:normAutofit fontScale="90000"/>
          </a:bodyPr>
          <a:lstStyle/>
          <a:p>
            <a:r>
              <a:rPr lang="en-US"/>
              <a:t>Simpan</a:t>
            </a:r>
            <a:r>
              <a:rPr lang="en-US" dirty="0"/>
              <a:t> Kira dan </a:t>
            </a:r>
            <a:r>
              <a:rPr lang="en-US" dirty="0" err="1"/>
              <a:t>Perakaunan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6933F-A9D9-F141-8D50-86D7019B0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16" y="1792941"/>
            <a:ext cx="5577296" cy="4108309"/>
          </a:xfrm>
        </p:spPr>
        <p:txBody>
          <a:bodyPr>
            <a:noAutofit/>
          </a:bodyPr>
          <a:lstStyle/>
          <a:p>
            <a:r>
              <a:rPr lang="en-US" sz="2400" b="1" err="1"/>
              <a:t>Simpan</a:t>
            </a:r>
            <a:r>
              <a:rPr lang="en-US" sz="2400" b="1"/>
              <a:t> </a:t>
            </a:r>
            <a:r>
              <a:rPr lang="en-US" sz="2400" b="1" err="1"/>
              <a:t>kira</a:t>
            </a:r>
            <a:r>
              <a:rPr lang="en-US" sz="2400" b="1"/>
              <a:t> </a:t>
            </a:r>
            <a:r>
              <a:rPr lang="en-US" sz="2400" b="1" err="1"/>
              <a:t>merupakan</a:t>
            </a:r>
            <a:r>
              <a:rPr lang="en-US" sz="2400" b="1"/>
              <a:t> proses </a:t>
            </a:r>
            <a:r>
              <a:rPr lang="en-US" sz="2400" b="1" err="1"/>
              <a:t>perakaunan</a:t>
            </a:r>
            <a:r>
              <a:rPr lang="en-US" sz="2400" b="1"/>
              <a:t> yang </a:t>
            </a:r>
            <a:r>
              <a:rPr lang="en-US" sz="2400" b="1" err="1"/>
              <a:t>meliputi</a:t>
            </a:r>
            <a:r>
              <a:rPr lang="en-US" sz="2400" b="1"/>
              <a:t> </a:t>
            </a:r>
            <a:r>
              <a:rPr lang="en-US" sz="2400" b="1" err="1"/>
              <a:t>aktiviti</a:t>
            </a:r>
            <a:r>
              <a:rPr lang="en-US" sz="2400" b="1"/>
              <a:t> </a:t>
            </a:r>
            <a:r>
              <a:rPr lang="en-US" sz="2400" b="1" err="1"/>
              <a:t>mengumpul</a:t>
            </a:r>
            <a:r>
              <a:rPr lang="en-US" sz="2400" b="1"/>
              <a:t>, </a:t>
            </a:r>
            <a:r>
              <a:rPr lang="en-US" sz="2400" b="1" err="1"/>
              <a:t>menyusun</a:t>
            </a:r>
            <a:r>
              <a:rPr lang="en-US" sz="2400" b="1"/>
              <a:t>, </a:t>
            </a:r>
            <a:r>
              <a:rPr lang="en-US" sz="2400" b="1" err="1"/>
              <a:t>menyimpan</a:t>
            </a:r>
            <a:r>
              <a:rPr lang="en-US" sz="2400" b="1"/>
              <a:t>, </a:t>
            </a:r>
            <a:r>
              <a:rPr lang="en-US" sz="2400" b="1" err="1"/>
              <a:t>merekod</a:t>
            </a:r>
            <a:r>
              <a:rPr lang="en-US" sz="2400" b="1"/>
              <a:t> dan </a:t>
            </a:r>
            <a:r>
              <a:rPr lang="en-US" sz="2400" b="1" err="1"/>
              <a:t>melapor</a:t>
            </a:r>
            <a:r>
              <a:rPr lang="en-US" sz="2400" b="1"/>
              <a:t> </a:t>
            </a:r>
            <a:r>
              <a:rPr lang="en-US" sz="2400" b="1" err="1"/>
              <a:t>rekod-rekod</a:t>
            </a:r>
            <a:r>
              <a:rPr lang="en-US" sz="2400" b="1"/>
              <a:t> </a:t>
            </a:r>
            <a:r>
              <a:rPr lang="en-US" sz="2400" b="1" err="1"/>
              <a:t>perakaunan</a:t>
            </a:r>
            <a:r>
              <a:rPr lang="en-US" sz="2400" b="1"/>
              <a:t>. </a:t>
            </a:r>
            <a:endParaRPr lang="en-GB" sz="2400" b="1"/>
          </a:p>
          <a:p>
            <a:r>
              <a:rPr lang="en-GB" sz="2400" b="1"/>
              <a:t> </a:t>
            </a:r>
            <a:r>
              <a:rPr lang="en-US" sz="2400" b="1" err="1"/>
              <a:t>Perakaunan</a:t>
            </a:r>
            <a:r>
              <a:rPr lang="en-US" sz="2400" b="1"/>
              <a:t> </a:t>
            </a:r>
            <a:r>
              <a:rPr lang="en-US" sz="2400" b="1" err="1"/>
              <a:t>mencakupi</a:t>
            </a:r>
            <a:r>
              <a:rPr lang="en-US" sz="2400" b="1"/>
              <a:t> </a:t>
            </a:r>
            <a:r>
              <a:rPr lang="en-US" sz="2400" b="1" err="1"/>
              <a:t>bidang</a:t>
            </a:r>
            <a:r>
              <a:rPr lang="en-US" sz="2400" b="1"/>
              <a:t> yang </a:t>
            </a:r>
            <a:r>
              <a:rPr lang="en-US" sz="2400" b="1" err="1"/>
              <a:t>lebih</a:t>
            </a:r>
            <a:r>
              <a:rPr lang="en-US" sz="2400" b="1"/>
              <a:t>  </a:t>
            </a:r>
            <a:r>
              <a:rPr lang="en-US" sz="2400" b="1" err="1"/>
              <a:t>luas</a:t>
            </a:r>
            <a:r>
              <a:rPr lang="en-US" sz="2400" b="1"/>
              <a:t> </a:t>
            </a:r>
            <a:r>
              <a:rPr lang="en-US" sz="2400" b="1" err="1"/>
              <a:t>iaitu</a:t>
            </a:r>
            <a:r>
              <a:rPr lang="en-US" sz="2400" b="1"/>
              <a:t> </a:t>
            </a:r>
            <a:r>
              <a:rPr lang="en-US" sz="2400" b="1" err="1"/>
              <a:t>meliputi</a:t>
            </a:r>
            <a:r>
              <a:rPr lang="en-US" sz="2400" b="1"/>
              <a:t> </a:t>
            </a:r>
            <a:r>
              <a:rPr lang="en-US" sz="2400" b="1" err="1"/>
              <a:t>aktiviti</a:t>
            </a:r>
            <a:r>
              <a:rPr lang="en-US" sz="2400" b="1"/>
              <a:t> </a:t>
            </a:r>
            <a:r>
              <a:rPr lang="en-US" sz="2400" b="1" err="1"/>
              <a:t>mengumpul</a:t>
            </a:r>
            <a:r>
              <a:rPr lang="en-US" sz="2400" b="1"/>
              <a:t>, </a:t>
            </a:r>
            <a:r>
              <a:rPr lang="en-US" sz="2400" b="1" err="1"/>
              <a:t>menyusun</a:t>
            </a:r>
            <a:r>
              <a:rPr lang="en-US" sz="2400" b="1"/>
              <a:t>, </a:t>
            </a:r>
            <a:r>
              <a:rPr lang="en-US" sz="2400" b="1" err="1"/>
              <a:t>menyimpan</a:t>
            </a:r>
            <a:r>
              <a:rPr lang="en-US" sz="2400" b="1"/>
              <a:t>, </a:t>
            </a:r>
            <a:r>
              <a:rPr lang="en-US" sz="2400" b="1" err="1"/>
              <a:t>merekod</a:t>
            </a:r>
            <a:r>
              <a:rPr lang="en-US" sz="2400" b="1"/>
              <a:t>, </a:t>
            </a:r>
            <a:r>
              <a:rPr lang="en-US" sz="2400" b="1" err="1"/>
              <a:t>melapor</a:t>
            </a:r>
            <a:r>
              <a:rPr lang="en-US" sz="2400" b="1"/>
              <a:t>, </a:t>
            </a:r>
            <a:r>
              <a:rPr lang="en-US" sz="2400" b="1" err="1"/>
              <a:t>menganalisis</a:t>
            </a:r>
            <a:r>
              <a:rPr lang="en-US" sz="2400" b="1"/>
              <a:t>, </a:t>
            </a:r>
            <a:r>
              <a:rPr lang="en-US" sz="2400" b="1" err="1"/>
              <a:t>mentafsir</a:t>
            </a:r>
            <a:r>
              <a:rPr lang="en-US" sz="2400" b="1"/>
              <a:t>, </a:t>
            </a:r>
            <a:r>
              <a:rPr lang="en-US" sz="2400" b="1" err="1"/>
              <a:t>merancang</a:t>
            </a:r>
            <a:r>
              <a:rPr lang="en-US" sz="2400" b="1"/>
              <a:t>, </a:t>
            </a:r>
            <a:r>
              <a:rPr lang="en-US" sz="2400" b="1" err="1"/>
              <a:t>menilai</a:t>
            </a:r>
            <a:r>
              <a:rPr lang="en-US" sz="2400" b="1"/>
              <a:t> dan </a:t>
            </a:r>
            <a:r>
              <a:rPr lang="en-US" sz="2400" b="1" err="1"/>
              <a:t>merumus</a:t>
            </a:r>
            <a:r>
              <a:rPr lang="en-US" sz="2400" b="1"/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39D63-3D62-394B-A6E2-DDE5DBE2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9" y="2243371"/>
            <a:ext cx="4782312" cy="23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EA7B5EE9-8BDA-5544-B2CA-A44E8FDDA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990A68-3690-F442-AB56-8D1CFB3C5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GB" sz="3600" b="1">
                <a:solidFill>
                  <a:schemeClr val="tx1"/>
                </a:solidFill>
              </a:rPr>
              <a:t>SEJARAH PERAKAUNAN DAN PERKEMBANGANNYA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A3ACE-5617-F949-8536-A711098B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>
            <a:normAutofit/>
          </a:bodyPr>
          <a:lstStyle/>
          <a:p>
            <a:r>
              <a:rPr lang="en-US" sz="2400"/>
              <a:t>Sejarah Perakaunan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EF62DB8-F4B8-E043-8326-D20925E95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1" r="6190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BCF2C-0113-D84F-93D6-07859F795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672" y="2640692"/>
            <a:ext cx="4486656" cy="3255252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Rekod</a:t>
            </a:r>
            <a:r>
              <a:rPr lang="en-US" sz="2800" b="1" dirty="0"/>
              <a:t> </a:t>
            </a:r>
            <a:r>
              <a:rPr lang="en-US" sz="2800" b="1" dirty="0" err="1"/>
              <a:t>perakaunan</a:t>
            </a:r>
            <a:r>
              <a:rPr lang="en-US" sz="2800" b="1" dirty="0"/>
              <a:t> yang paling </a:t>
            </a:r>
            <a:r>
              <a:rPr lang="en-US" sz="2800" b="1" dirty="0" err="1"/>
              <a:t>awal</a:t>
            </a:r>
            <a:r>
              <a:rPr lang="en-US" sz="2800" b="1" dirty="0"/>
              <a:t> </a:t>
            </a:r>
            <a:r>
              <a:rPr lang="en-US" sz="2800" b="1" dirty="0" err="1"/>
              <a:t>didapati</a:t>
            </a:r>
            <a:r>
              <a:rPr lang="en-US" sz="2800" b="1" dirty="0"/>
              <a:t> </a:t>
            </a:r>
            <a:r>
              <a:rPr lang="en-US" sz="2800" b="1" dirty="0" err="1"/>
              <a:t>di</a:t>
            </a:r>
            <a:r>
              <a:rPr lang="en-US" sz="2800" b="1" dirty="0"/>
              <a:t> Babylonia </a:t>
            </a:r>
            <a:r>
              <a:rPr lang="en-US" sz="2800" b="1" dirty="0" err="1"/>
              <a:t>pada</a:t>
            </a:r>
            <a:r>
              <a:rPr lang="en-US" sz="2800" b="1" dirty="0"/>
              <a:t> </a:t>
            </a:r>
            <a:r>
              <a:rPr lang="en-US" sz="2800" b="1" dirty="0" err="1"/>
              <a:t>tahun</a:t>
            </a:r>
            <a:r>
              <a:rPr lang="en-US" sz="2800" b="1" dirty="0"/>
              <a:t>   3500 SM.</a:t>
            </a:r>
            <a:endParaRPr lang="en-GB" sz="2800" b="1" dirty="0"/>
          </a:p>
          <a:p>
            <a:r>
              <a:rPr lang="en-US" sz="2800" b="1" dirty="0" err="1"/>
              <a:t>Catatan</a:t>
            </a:r>
            <a:r>
              <a:rPr lang="en-US" sz="2800" b="1" dirty="0"/>
              <a:t> </a:t>
            </a:r>
            <a:r>
              <a:rPr lang="en-US" sz="2800" b="1" dirty="0" err="1"/>
              <a:t>tersebut</a:t>
            </a:r>
            <a:r>
              <a:rPr lang="en-US" sz="2800" b="1" dirty="0"/>
              <a:t> </a:t>
            </a:r>
            <a:r>
              <a:rPr lang="en-US" sz="2800" b="1" dirty="0" err="1"/>
              <a:t>dibuat</a:t>
            </a:r>
            <a:r>
              <a:rPr lang="en-US" sz="2800" b="1" dirty="0"/>
              <a:t> dalam </a:t>
            </a:r>
            <a:r>
              <a:rPr lang="en-US" sz="2800" b="1" dirty="0" err="1"/>
              <a:t>bentuk</a:t>
            </a:r>
            <a:r>
              <a:rPr lang="en-US" sz="2800" b="1" dirty="0"/>
              <a:t> </a:t>
            </a:r>
            <a:r>
              <a:rPr lang="en-US" sz="2800" b="1" dirty="0" err="1"/>
              <a:t>kepingan</a:t>
            </a:r>
            <a:r>
              <a:rPr lang="en-US" sz="2800" b="1" dirty="0"/>
              <a:t> </a:t>
            </a:r>
            <a:r>
              <a:rPr lang="en-US" sz="2800" b="1" dirty="0" err="1"/>
              <a:t>tanah</a:t>
            </a:r>
            <a:r>
              <a:rPr lang="en-US" sz="2800" b="1" dirty="0"/>
              <a:t> </a:t>
            </a:r>
            <a:r>
              <a:rPr lang="en-US" sz="2800" b="1" dirty="0" err="1"/>
              <a:t>liat</a:t>
            </a:r>
            <a:r>
              <a:rPr lang="en-US" sz="28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250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737BAAD-4242-7B40-9524-8CCB4BD20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" r="1" b="2597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CA3ACE-5617-F949-8536-A711098B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Sejarah Perakaunan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BCF2C-0113-D84F-93D6-07859F795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Pada tahun 400 SM, rekod perakaunan telah dibuat dengan menggunakan papyrus  (kertas) dan  calamus (pen) di Mesir. </a:t>
            </a:r>
          </a:p>
        </p:txBody>
      </p:sp>
    </p:spTree>
    <p:extLst>
      <p:ext uri="{BB962C8B-B14F-4D97-AF65-F5344CB8AC3E}">
        <p14:creationId xmlns:p14="http://schemas.microsoft.com/office/powerpoint/2010/main" val="394736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A3ACE-5617-F949-8536-A711098B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/>
              <a:t>Sejarah Perakaunan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BCF2C-0113-D84F-93D6-07859F795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rmAutofit/>
          </a:bodyPr>
          <a:lstStyle/>
          <a:p>
            <a:r>
              <a:rPr lang="en-US" sz="2800" b="1"/>
              <a:t>Sistem Catatan Bergu bermula di Itali dan  dipopularkan oleh Luca Pacioli pada abad ke-14 untuk memenuhi keadaan ekonomi yang semakin berkembang.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CA0D534-FFE8-4248-8E13-3BBFA59A4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3" r="-3" b="6870"/>
          <a:stretch/>
        </p:blipFill>
        <p:spPr>
          <a:xfrm>
            <a:off x="6312159" y="1293275"/>
            <a:ext cx="4703572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A3ACE-5617-F949-8536-A711098B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>
            <a:normAutofit/>
          </a:bodyPr>
          <a:lstStyle/>
          <a:p>
            <a:r>
              <a:rPr lang="en-US" sz="2400"/>
              <a:t>Sejarah Perakaunan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4BB5A-A5C8-4D48-A3B9-FD0A40150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7" r="22834" b="1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BCF2C-0113-D84F-93D6-07859F795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672" y="2640692"/>
            <a:ext cx="4486656" cy="3255252"/>
          </a:xfrm>
        </p:spPr>
        <p:txBody>
          <a:bodyPr>
            <a:noAutofit/>
          </a:bodyPr>
          <a:lstStyle/>
          <a:p>
            <a:r>
              <a:rPr lang="en-US" sz="2800" b="1"/>
              <a:t>Selepas Revolusi Perindustrian di England pada abad   ke-17 dan 18, perakaunan kos telah diperkenalkan bagi memenuhi proses pengeluaran firma yang berkembang pesat.</a:t>
            </a:r>
          </a:p>
        </p:txBody>
      </p:sp>
    </p:spTree>
    <p:extLst>
      <p:ext uri="{BB962C8B-B14F-4D97-AF65-F5344CB8AC3E}">
        <p14:creationId xmlns:p14="http://schemas.microsoft.com/office/powerpoint/2010/main" val="5063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A3ACE-5617-F949-8536-A711098B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/>
              <a:t>Sejarah Perakaunan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BCF2C-0113-D84F-93D6-07859F795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rmAutofit/>
          </a:bodyPr>
          <a:lstStyle/>
          <a:p>
            <a:r>
              <a:rPr lang="en-US" sz="2400" b="1"/>
              <a:t>Jawatankuasa Piawaian Perakaunan Antarabangsa (IASC) ditubuhkan  pada tahun 1973 untuk menggalakkan penggunaan piawaian asas   dalam perakaunan. 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501C4A7-05A5-FE43-836C-A84D124F4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164" y="1293275"/>
            <a:ext cx="4333562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2DA5B-7972-824B-ACEC-90009A3B0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559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Perkembangan Proses Perakaunan Secara Manual dan Perisian Berkomputer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B633E8-004A-ED48-9479-E98C7D298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8" y="1348320"/>
            <a:ext cx="6250769" cy="40004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CE260-1AED-5F45-9B2E-76B0A769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9413" y="2638044"/>
            <a:ext cx="4183528" cy="34156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bg1"/>
                </a:solidFill>
              </a:rPr>
              <a:t>Proses  </a:t>
            </a:r>
            <a:r>
              <a:rPr lang="en-US" sz="2000" b="1" dirty="0" err="1">
                <a:solidFill>
                  <a:schemeClr val="bg1"/>
                </a:solidFill>
              </a:rPr>
              <a:t>perakaunan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telah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melalui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pelbagai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perkembangan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bermula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dengan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kaedah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perakaunan</a:t>
            </a:r>
            <a:r>
              <a:rPr lang="en-US" sz="2000" b="1" dirty="0">
                <a:solidFill>
                  <a:schemeClr val="bg1"/>
                </a:solidFill>
              </a:rPr>
              <a:t>  manual </a:t>
            </a:r>
            <a:r>
              <a:rPr lang="en-US" sz="2000" b="1" dirty="0" err="1">
                <a:solidFill>
                  <a:schemeClr val="bg1"/>
                </a:solidFill>
              </a:rPr>
              <a:t>hingga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kini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apabila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perisian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berkomputer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digunakan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secara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meluas</a:t>
            </a:r>
            <a:r>
              <a:rPr lang="en-US" sz="2000" b="1" dirty="0">
                <a:solidFill>
                  <a:schemeClr val="bg1"/>
                </a:solidFill>
              </a:rPr>
              <a:t>.  </a:t>
            </a:r>
            <a:endParaRPr lang="en-GB" sz="20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 err="1">
                <a:solidFill>
                  <a:schemeClr val="bg1"/>
                </a:solidFill>
              </a:rPr>
              <a:t>Pelbagai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perisian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perakaunan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telah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dibangunkan</a:t>
            </a:r>
            <a:r>
              <a:rPr lang="en-US" sz="2000" b="1" dirty="0">
                <a:solidFill>
                  <a:schemeClr val="bg1"/>
                </a:solidFill>
              </a:rPr>
              <a:t> dan  </a:t>
            </a:r>
            <a:r>
              <a:rPr lang="en-US" sz="2000" b="1" dirty="0" err="1">
                <a:solidFill>
                  <a:schemeClr val="bg1"/>
                </a:solidFill>
              </a:rPr>
              <a:t>dipasarkan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di</a:t>
            </a:r>
            <a:r>
              <a:rPr lang="en-US" sz="2000" b="1" dirty="0">
                <a:solidFill>
                  <a:schemeClr val="bg1"/>
                </a:solidFill>
              </a:rPr>
              <a:t>  </a:t>
            </a:r>
            <a:r>
              <a:rPr lang="en-US" sz="2000" b="1" dirty="0" err="1">
                <a:solidFill>
                  <a:schemeClr val="bg1"/>
                </a:solidFill>
              </a:rPr>
              <a:t>serata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dunia</a:t>
            </a:r>
            <a:r>
              <a:rPr lang="en-US" sz="2000" b="1" dirty="0">
                <a:solidFill>
                  <a:schemeClr val="bg1"/>
                </a:solidFill>
              </a:rPr>
              <a:t>. Di Malaysia,  </a:t>
            </a:r>
            <a:r>
              <a:rPr lang="en-US" sz="2000" b="1" dirty="0" err="1">
                <a:solidFill>
                  <a:schemeClr val="bg1"/>
                </a:solidFill>
              </a:rPr>
              <a:t>terdapat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dua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perisian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perakaunan</a:t>
            </a:r>
            <a:r>
              <a:rPr lang="en-US" sz="2000" b="1" dirty="0">
                <a:solidFill>
                  <a:schemeClr val="bg1"/>
                </a:solidFill>
              </a:rPr>
              <a:t>  yang  </a:t>
            </a:r>
            <a:r>
              <a:rPr lang="en-US" sz="2000" b="1" dirty="0" err="1">
                <a:solidFill>
                  <a:schemeClr val="bg1"/>
                </a:solidFill>
              </a:rPr>
              <a:t>lazim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digunakan</a:t>
            </a:r>
            <a:r>
              <a:rPr lang="en-US" sz="2000" b="1" dirty="0">
                <a:solidFill>
                  <a:schemeClr val="bg1"/>
                </a:solidFill>
              </a:rPr>
              <a:t> dalam </a:t>
            </a:r>
            <a:r>
              <a:rPr lang="en-US" sz="2000" b="1" dirty="0" err="1">
                <a:solidFill>
                  <a:schemeClr val="bg1"/>
                </a:solidFill>
              </a:rPr>
              <a:t>perniagaan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iaitu</a:t>
            </a:r>
            <a:r>
              <a:rPr lang="en-US" sz="2000" b="1" dirty="0">
                <a:solidFill>
                  <a:schemeClr val="bg1"/>
                </a:solidFill>
              </a:rPr>
              <a:t> UBS dan SAGE.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D7577-BB7B-2B40-861F-C71DF815F624}"/>
              </a:ext>
            </a:extLst>
          </p:cNvPr>
          <p:cNvSpPr txBox="1"/>
          <p:nvPr/>
        </p:nvSpPr>
        <p:spPr>
          <a:xfrm>
            <a:off x="3160060" y="5140348"/>
            <a:ext cx="6100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4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A508E-3E6C-4849-B0D9-62BFDC46D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47843"/>
            <a:ext cx="4476806" cy="971177"/>
          </a:xfrm>
        </p:spPr>
        <p:txBody>
          <a:bodyPr>
            <a:normAutofit fontScale="90000"/>
          </a:bodyPr>
          <a:lstStyle/>
          <a:p>
            <a:r>
              <a:rPr lang="en-US" sz="1500"/>
              <a:t>Kelebihan perisian perakaunan berbanding dengan perakaunan secara manual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604-54B4-FC4D-88BF-ECAEC7624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27" y="1842745"/>
            <a:ext cx="4899305" cy="4008701"/>
          </a:xfrm>
        </p:spPr>
        <p:txBody>
          <a:bodyPr>
            <a:noAutofit/>
          </a:bodyPr>
          <a:lstStyle/>
          <a:p>
            <a:r>
              <a:rPr lang="en-US" sz="2400" b="1" err="1"/>
              <a:t>Boleh</a:t>
            </a:r>
            <a:r>
              <a:rPr lang="en-US" sz="2400" b="1"/>
              <a:t> </a:t>
            </a:r>
            <a:r>
              <a:rPr lang="en-US" sz="2400" b="1" err="1"/>
              <a:t>diakses</a:t>
            </a:r>
            <a:r>
              <a:rPr lang="en-US" sz="2400" b="1"/>
              <a:t> </a:t>
            </a:r>
            <a:r>
              <a:rPr lang="en-US" sz="2400" b="1" err="1"/>
              <a:t>oleh</a:t>
            </a:r>
            <a:r>
              <a:rPr lang="en-US" sz="2400" b="1"/>
              <a:t> </a:t>
            </a:r>
            <a:r>
              <a:rPr lang="en-US" sz="2400" b="1" err="1"/>
              <a:t>individu</a:t>
            </a:r>
            <a:r>
              <a:rPr lang="en-US" sz="2400" b="1"/>
              <a:t> yang </a:t>
            </a:r>
            <a:r>
              <a:rPr lang="en-US" sz="2400" b="1" err="1"/>
              <a:t>diberikan</a:t>
            </a:r>
            <a:r>
              <a:rPr lang="en-US" sz="2400" b="1"/>
              <a:t> </a:t>
            </a:r>
            <a:r>
              <a:rPr lang="en-US" sz="2400" b="1" err="1"/>
              <a:t>kuasa</a:t>
            </a:r>
            <a:r>
              <a:rPr lang="en-US" sz="2400" b="1"/>
              <a:t> </a:t>
            </a:r>
            <a:r>
              <a:rPr lang="en-US" sz="2400" b="1" err="1"/>
              <a:t>sahaja</a:t>
            </a:r>
            <a:r>
              <a:rPr lang="en-US" sz="2400" b="1"/>
              <a:t> </a:t>
            </a:r>
            <a:r>
              <a:rPr lang="en-US" sz="2400" b="1" err="1"/>
              <a:t>kerana</a:t>
            </a:r>
            <a:r>
              <a:rPr lang="en-US" sz="2400" b="1"/>
              <a:t> kata </a:t>
            </a:r>
            <a:r>
              <a:rPr lang="en-US" sz="2400" b="1" err="1"/>
              <a:t>laluan</a:t>
            </a:r>
            <a:r>
              <a:rPr lang="en-US" sz="2400" b="1"/>
              <a:t> </a:t>
            </a:r>
            <a:r>
              <a:rPr lang="en-US" sz="2400" b="1" err="1"/>
              <a:t>digunakan</a:t>
            </a:r>
            <a:r>
              <a:rPr lang="en-US" sz="2400" b="1"/>
              <a:t> </a:t>
            </a:r>
            <a:r>
              <a:rPr lang="en-US" sz="2400" b="1" err="1"/>
              <a:t>untuk</a:t>
            </a:r>
            <a:r>
              <a:rPr lang="en-US" sz="2400" b="1"/>
              <a:t> </a:t>
            </a:r>
            <a:r>
              <a:rPr lang="en-US" sz="2400" b="1" err="1"/>
              <a:t>memastikan</a:t>
            </a:r>
            <a:r>
              <a:rPr lang="en-US" sz="2400" b="1"/>
              <a:t>   </a:t>
            </a:r>
            <a:r>
              <a:rPr lang="en-US" sz="2400" b="1" err="1"/>
              <a:t>kerahsiaan</a:t>
            </a:r>
            <a:r>
              <a:rPr lang="en-US" sz="2400" b="1"/>
              <a:t> dan </a:t>
            </a:r>
            <a:r>
              <a:rPr lang="en-US" sz="2400" b="1" err="1"/>
              <a:t>keselamatan</a:t>
            </a:r>
            <a:r>
              <a:rPr lang="en-US" sz="2400" b="1"/>
              <a:t> </a:t>
            </a:r>
            <a:r>
              <a:rPr lang="en-US" sz="2400" b="1" err="1"/>
              <a:t>rekod</a:t>
            </a:r>
            <a:r>
              <a:rPr lang="en-US" sz="2400" b="1"/>
              <a:t> </a:t>
            </a:r>
            <a:r>
              <a:rPr lang="en-US" sz="2400" b="1" err="1"/>
              <a:t>kewangan</a:t>
            </a:r>
            <a:r>
              <a:rPr lang="en-US" sz="2400" b="1"/>
              <a:t>. </a:t>
            </a:r>
            <a:endParaRPr lang="en-GB" sz="2400" b="1"/>
          </a:p>
          <a:p>
            <a:r>
              <a:rPr lang="en-US" sz="2400" b="1"/>
              <a:t> </a:t>
            </a:r>
            <a:r>
              <a:rPr lang="en-US" sz="2400" b="1" err="1"/>
              <a:t>Mempunyai</a:t>
            </a:r>
            <a:r>
              <a:rPr lang="en-US" sz="2400" b="1"/>
              <a:t> </a:t>
            </a:r>
            <a:r>
              <a:rPr lang="en-US" sz="2400" b="1" err="1"/>
              <a:t>fungsi</a:t>
            </a:r>
            <a:r>
              <a:rPr lang="en-US" sz="2400" b="1"/>
              <a:t> data </a:t>
            </a:r>
            <a:r>
              <a:rPr lang="en-US" sz="2400" b="1" err="1"/>
              <a:t>sokongan</a:t>
            </a:r>
            <a:r>
              <a:rPr lang="en-US" sz="2400" b="1"/>
              <a:t> dalam </a:t>
            </a:r>
            <a:r>
              <a:rPr lang="en-US" sz="2400" b="1" err="1"/>
              <a:t>cakera</a:t>
            </a:r>
            <a:r>
              <a:rPr lang="en-US" sz="2400" b="1"/>
              <a:t> </a:t>
            </a:r>
            <a:r>
              <a:rPr lang="en-US" sz="2400" b="1" err="1"/>
              <a:t>padat</a:t>
            </a:r>
            <a:r>
              <a:rPr lang="en-US" sz="2400" b="1"/>
              <a:t> komputer </a:t>
            </a:r>
            <a:r>
              <a:rPr lang="en-US" sz="2400" b="1" err="1"/>
              <a:t>ataupun</a:t>
            </a:r>
            <a:r>
              <a:rPr lang="en-US" sz="2400" b="1"/>
              <a:t> </a:t>
            </a:r>
            <a:r>
              <a:rPr lang="en-US" sz="2400" b="1" err="1"/>
              <a:t>di</a:t>
            </a:r>
            <a:r>
              <a:rPr lang="en-US" sz="2400" b="1"/>
              <a:t> dalam </a:t>
            </a:r>
            <a:r>
              <a:rPr lang="en-US" sz="2400" b="1" err="1"/>
              <a:t>penyimpanan</a:t>
            </a:r>
            <a:r>
              <a:rPr lang="en-US" sz="2400" b="1"/>
              <a:t> </a:t>
            </a:r>
            <a:r>
              <a:rPr lang="en-US" sz="2400" b="1" err="1"/>
              <a:t>atas</a:t>
            </a:r>
            <a:r>
              <a:rPr lang="en-US" sz="2400" b="1"/>
              <a:t> </a:t>
            </a:r>
            <a:r>
              <a:rPr lang="en-US" sz="2400" b="1" err="1"/>
              <a:t>talian</a:t>
            </a:r>
            <a:r>
              <a:rPr lang="en-US" sz="2400" b="1"/>
              <a:t> dan ini </a:t>
            </a:r>
            <a:r>
              <a:rPr lang="en-US" sz="2400" b="1" err="1"/>
              <a:t>mengurangkan</a:t>
            </a:r>
            <a:r>
              <a:rPr lang="en-US" sz="2400" b="1"/>
              <a:t> </a:t>
            </a:r>
            <a:r>
              <a:rPr lang="en-US" sz="2400" b="1" err="1"/>
              <a:t>risiko</a:t>
            </a:r>
            <a:r>
              <a:rPr lang="en-US" sz="2400" b="1"/>
              <a:t> </a:t>
            </a:r>
            <a:r>
              <a:rPr lang="en-US" sz="2400" b="1" err="1"/>
              <a:t>kerosakan</a:t>
            </a:r>
            <a:r>
              <a:rPr lang="en-US" sz="2400" b="1"/>
              <a:t> dan </a:t>
            </a:r>
            <a:r>
              <a:rPr lang="en-US" sz="2400" b="1" err="1"/>
              <a:t>kehilangan</a:t>
            </a:r>
            <a:r>
              <a:rPr lang="en-US" sz="2400" b="1"/>
              <a:t> data.</a:t>
            </a:r>
            <a:endParaRPr lang="en-GB" sz="24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7129C-3BF7-794F-838A-7FAEE018C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9" y="1699383"/>
            <a:ext cx="4782312" cy="34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A508E-3E6C-4849-B0D9-62BFDC46D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77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 sz="1300"/>
              <a:t>Kelebihan perisian perakaunan berbanding dengan perakaunan secara manual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A99FE660-E3DF-47E7-962D-66C6F6CE0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8C29FEE-8E8F-43D5-AD23-EB4060B4D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96002D-7378-364E-B3C2-9870B3748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79" y="1549284"/>
            <a:ext cx="6227064" cy="3767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604-54B4-FC4D-88BF-ECAEC7624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333" y="2638044"/>
            <a:ext cx="3909608" cy="3263206"/>
          </a:xfrm>
        </p:spPr>
        <p:txBody>
          <a:bodyPr>
            <a:noAutofit/>
          </a:bodyPr>
          <a:lstStyle/>
          <a:p>
            <a:r>
              <a:rPr lang="en-US" sz="2400" b="1"/>
              <a:t>Segala pembetulan kesilapan dapat dilakukan dengan mudah kerana sistem ini akan mengemas kini semua data yang berkaitan dan menjana pelaporan yang telah dibetulkan dengan mudah dan jitu.</a:t>
            </a:r>
            <a:endParaRPr lang="en-GB" sz="2400" b="1"/>
          </a:p>
        </p:txBody>
      </p:sp>
    </p:spTree>
    <p:extLst>
      <p:ext uri="{BB962C8B-B14F-4D97-AF65-F5344CB8AC3E}">
        <p14:creationId xmlns:p14="http://schemas.microsoft.com/office/powerpoint/2010/main" val="426568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34C64-BF6F-9943-BF68-44C37E18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23333"/>
            <a:ext cx="4475892" cy="127000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sz="1800"/>
              <a:t>Kepentingan Sistem Maklumat Perakaunan (SMP) kepada Entiti Perniagaan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98EA-CB42-074B-A3B6-E8300E8B2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1917451"/>
            <a:ext cx="4773367" cy="3983799"/>
          </a:xfrm>
        </p:spPr>
        <p:txBody>
          <a:bodyPr>
            <a:noAutofit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Mengumpul dan menyimpan data mengenai transaksi perniagaan.  </a:t>
            </a:r>
            <a:endParaRPr lang="en-GB" sz="2400" b="1">
              <a:solidFill>
                <a:schemeClr val="tx1"/>
              </a:solidFill>
            </a:endParaRPr>
          </a:p>
          <a:p>
            <a:r>
              <a:rPr lang="en-US" sz="2400" b="1">
                <a:solidFill>
                  <a:schemeClr val="tx1"/>
                </a:solidFill>
              </a:rPr>
              <a:t>Memproses data untuk menjana maklumat yang berguna kepada pengguna  Penyata  Kewangan dan pembuat keputusan.</a:t>
            </a:r>
            <a:endParaRPr lang="en-GB" sz="2400" b="1">
              <a:solidFill>
                <a:schemeClr val="tx1"/>
              </a:solidFill>
            </a:endParaRPr>
          </a:p>
          <a:p>
            <a:r>
              <a:rPr lang="en-US" sz="2400" b="1">
                <a:solidFill>
                  <a:schemeClr val="tx1"/>
                </a:solidFill>
              </a:rPr>
              <a:t>Menyediakan kawalan secukupnya untuk menjaga keselamatan aset perniagaan.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877B7-FE62-CC48-8C0A-958CBBC53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63" r="24130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304364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437477C-8056-0546-801E-6FDB7D208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3" r="1" b="3364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7FCD9-E3FE-5B45-9601-484DDC7A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98825"/>
            <a:ext cx="3363974" cy="1045882"/>
          </a:xfrm>
          <a:noFill/>
          <a:ln>
            <a:solidFill>
              <a:schemeClr val="bg1"/>
            </a:solidFill>
          </a:ln>
        </p:spPr>
        <p:txBody>
          <a:bodyPr wrap="square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Kitaran Perakaunan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B0421-7D60-FD43-A774-702F7FD96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15" y="1643532"/>
            <a:ext cx="4476594" cy="4410134"/>
          </a:xfrm>
        </p:spPr>
        <p:txBody>
          <a:bodyPr>
            <a:no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Kitaran Perakaunan merupakan tatacara penyediaan rekod perakaunan yang bermula daripada dokumen sumber hingga catatan penutupan akaun. </a:t>
            </a:r>
            <a:endParaRPr lang="en-GB" sz="2400" b="1">
              <a:solidFill>
                <a:schemeClr val="bg1"/>
              </a:solidFill>
            </a:endParaRPr>
          </a:p>
          <a:p>
            <a:r>
              <a:rPr lang="en-US" sz="2400" b="1">
                <a:solidFill>
                  <a:schemeClr val="bg1"/>
                </a:solidFill>
              </a:rPr>
              <a:t>Dalam Kitaran Perakaunan yang lengkap terdapat lapan peringkat penyediaan rekod perakaunan bagi sesuatu tempoh perakaunan. </a:t>
            </a:r>
          </a:p>
        </p:txBody>
      </p:sp>
    </p:spTree>
    <p:extLst>
      <p:ext uri="{BB962C8B-B14F-4D97-AF65-F5344CB8AC3E}">
        <p14:creationId xmlns:p14="http://schemas.microsoft.com/office/powerpoint/2010/main" val="33156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34C64-BF6F-9943-BF68-44C37E18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87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sz="1800"/>
              <a:t>Kepentingan Sistem Maklumat Perakaunan (SMP) kepada Entiti Perniagaan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6656AB-B8B3-4895-AD32-B928A43C4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760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8BDAE2-5EE0-4B2F-9C9B-7E86A0B4C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1853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0CFE7-A813-FB47-9A97-1184F8F8D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44" y="1942708"/>
            <a:ext cx="4782312" cy="29805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98EA-CB42-074B-A3B6-E8300E8B2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8359" y="2638044"/>
            <a:ext cx="4492932" cy="3263206"/>
          </a:xfrm>
        </p:spPr>
        <p:txBody>
          <a:bodyPr>
            <a:noAutofit/>
          </a:bodyPr>
          <a:lstStyle/>
          <a:p>
            <a:r>
              <a:rPr lang="en-US" sz="2400" b="1" err="1"/>
              <a:t>Membolehkan</a:t>
            </a:r>
            <a:r>
              <a:rPr lang="en-US" sz="2400" b="1"/>
              <a:t> </a:t>
            </a:r>
            <a:r>
              <a:rPr lang="en-US" sz="2400" b="1" err="1"/>
              <a:t>juruaudit</a:t>
            </a:r>
            <a:r>
              <a:rPr lang="en-US" sz="2400" b="1"/>
              <a:t> </a:t>
            </a:r>
            <a:r>
              <a:rPr lang="en-US" sz="2400" b="1" err="1"/>
              <a:t>memahami</a:t>
            </a:r>
            <a:r>
              <a:rPr lang="en-US" sz="2400" b="1"/>
              <a:t> </a:t>
            </a:r>
            <a:r>
              <a:rPr lang="en-US" sz="2400" b="1" err="1"/>
              <a:t>sistem</a:t>
            </a:r>
            <a:r>
              <a:rPr lang="en-US" sz="2400" b="1"/>
              <a:t> yang </a:t>
            </a:r>
            <a:r>
              <a:rPr lang="en-US" sz="2400" b="1" err="1"/>
              <a:t>diguna</a:t>
            </a:r>
            <a:r>
              <a:rPr lang="en-US" sz="2400" b="1"/>
              <a:t>  </a:t>
            </a:r>
            <a:r>
              <a:rPr lang="en-US" sz="2400" b="1" err="1"/>
              <a:t>untuk</a:t>
            </a:r>
            <a:r>
              <a:rPr lang="en-US" sz="2400" b="1"/>
              <a:t> </a:t>
            </a:r>
            <a:r>
              <a:rPr lang="en-US" sz="2400" b="1" err="1"/>
              <a:t>menghasilkan</a:t>
            </a:r>
            <a:r>
              <a:rPr lang="en-US" sz="2400" b="1"/>
              <a:t>  </a:t>
            </a:r>
            <a:r>
              <a:rPr lang="en-US" sz="2400" b="1" err="1"/>
              <a:t>Penyata</a:t>
            </a:r>
            <a:r>
              <a:rPr lang="en-US" sz="2400" b="1"/>
              <a:t>  </a:t>
            </a:r>
            <a:r>
              <a:rPr lang="en-US" sz="2400" b="1" err="1"/>
              <a:t>Kewangan</a:t>
            </a:r>
            <a:r>
              <a:rPr lang="en-US" sz="2400" b="1"/>
              <a:t>. </a:t>
            </a:r>
            <a:endParaRPr lang="en-GB" sz="2400" b="1"/>
          </a:p>
          <a:p>
            <a:r>
              <a:rPr lang="en-US" sz="2400" b="1" err="1"/>
              <a:t>Membolehkan</a:t>
            </a:r>
            <a:r>
              <a:rPr lang="en-US" sz="2400" b="1"/>
              <a:t> </a:t>
            </a:r>
            <a:r>
              <a:rPr lang="en-US" sz="2400" b="1" err="1"/>
              <a:t>pakar</a:t>
            </a:r>
            <a:r>
              <a:rPr lang="en-US" sz="2400" b="1"/>
              <a:t> dalam </a:t>
            </a:r>
            <a:r>
              <a:rPr lang="en-US" sz="2400" b="1" err="1"/>
              <a:t>bidang</a:t>
            </a:r>
            <a:r>
              <a:rPr lang="en-US" sz="2400" b="1"/>
              <a:t> </a:t>
            </a:r>
            <a:r>
              <a:rPr lang="en-US" sz="2400" b="1" err="1"/>
              <a:t>percukaian</a:t>
            </a:r>
            <a:r>
              <a:rPr lang="en-US" sz="2400" b="1"/>
              <a:t> </a:t>
            </a:r>
            <a:r>
              <a:rPr lang="en-US" sz="2400" b="1" err="1"/>
              <a:t>merancang</a:t>
            </a:r>
            <a:r>
              <a:rPr lang="en-US" sz="2400" b="1"/>
              <a:t> </a:t>
            </a:r>
            <a:r>
              <a:rPr lang="en-US" sz="2400" b="1" err="1"/>
              <a:t>hal-hal</a:t>
            </a:r>
            <a:r>
              <a:rPr lang="en-US" sz="2400" b="1"/>
              <a:t> </a:t>
            </a:r>
            <a:r>
              <a:rPr lang="en-US" sz="2400" b="1" err="1"/>
              <a:t>berkaitan</a:t>
            </a:r>
            <a:r>
              <a:rPr lang="en-US" sz="2400" b="1"/>
              <a:t> </a:t>
            </a:r>
            <a:r>
              <a:rPr lang="en-US" sz="2400" b="1" err="1"/>
              <a:t>percukaian</a:t>
            </a:r>
            <a:r>
              <a:rPr lang="en-US" sz="2400" b="1"/>
              <a:t> </a:t>
            </a:r>
            <a:r>
              <a:rPr lang="en-US" sz="2400" b="1" err="1"/>
              <a:t>dengan</a:t>
            </a:r>
            <a:r>
              <a:rPr lang="en-US" sz="2400" b="1"/>
              <a:t> </a:t>
            </a:r>
            <a:r>
              <a:rPr lang="en-US" sz="2400" b="1" err="1"/>
              <a:t>tepat</a:t>
            </a:r>
            <a:r>
              <a:rPr lang="en-US" sz="2400" b="1"/>
              <a:t> dan </a:t>
            </a:r>
            <a:r>
              <a:rPr lang="en-US" sz="2400" b="1" err="1"/>
              <a:t>yakin</a:t>
            </a:r>
            <a:r>
              <a:rPr lang="en-US" sz="24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39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EA7B5EE9-8BDA-5544-B2CA-A44E8FDDA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990A68-3690-F442-AB56-8D1CFB3C5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GB" sz="3600" b="1" dirty="0" err="1">
                <a:solidFill>
                  <a:schemeClr val="tx1"/>
                </a:solidFill>
              </a:rPr>
              <a:t>Bersambung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9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65306-805C-B048-B317-7B16448C5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/>
              <a:t>Dokumen Perniagaan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0E07-2F85-ED4D-ADA9-B54F41B59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Autofit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Terdiri daripada dokumen sumber dan dokumen bukan sumber yang difailkan secara sistematik untuk memudahkan rujukan pada masa hadapan. </a:t>
            </a:r>
            <a:endParaRPr lang="en-GB" sz="2400" b="1">
              <a:solidFill>
                <a:schemeClr val="tx1"/>
              </a:solidFill>
            </a:endParaRPr>
          </a:p>
          <a:p>
            <a:r>
              <a:rPr lang="en-US" sz="2400" b="1">
                <a:solidFill>
                  <a:schemeClr val="tx1"/>
                </a:solidFill>
              </a:rPr>
              <a:t> Bukti bertulis bagi sesuatu urus niaga</a:t>
            </a: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A9D558-89C1-6645-9811-E2763E184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5" r="17210" b="-1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806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EAFAA4-859B-42B4-AC85-F32CFE695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085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CA578-EE00-FA47-8562-BEEB8A2A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757" y="448235"/>
            <a:ext cx="4475892" cy="1170392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/>
              <a:t>Buku Catatan Pertama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55DB9-46C3-47FA-992C-FC2BE58A7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966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B401D5-BF67-49A4-8617-0C6BD886C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77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50D50F-8EDF-9046-945A-E1909AB55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31" r="3990" b="-2"/>
          <a:stretch/>
        </p:blipFill>
        <p:spPr>
          <a:xfrm>
            <a:off x="1132454" y="1126397"/>
            <a:ext cx="3867912" cy="42885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E9358-BD94-AD48-9588-EF18626C9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757" y="2066865"/>
            <a:ext cx="4475892" cy="383438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>
                <a:solidFill>
                  <a:schemeClr val="tx1"/>
                </a:solidFill>
              </a:rPr>
              <a:t>Buku yang digunakan untuk merekodkan butiran urus niaga. </a:t>
            </a:r>
            <a:endParaRPr lang="en-GB" sz="2400" b="1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chemeClr val="tx1"/>
                </a:solidFill>
              </a:rPr>
              <a:t>Apabila dokumen sumber diterima dan dikeluarkan, maklumat seperti tarikh, amaun dan butiran akan direkodkan dalam Buku Catatan Pertama. </a:t>
            </a:r>
            <a:endParaRPr lang="en-GB" sz="2400" b="1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 b="1">
                <a:solidFill>
                  <a:schemeClr val="tx1"/>
                </a:solidFill>
              </a:rPr>
              <a:t>T</a:t>
            </a:r>
            <a:r>
              <a:rPr lang="en-US" sz="2400" b="1">
                <a:solidFill>
                  <a:schemeClr val="tx1"/>
                </a:solidFill>
              </a:rPr>
              <a:t>erdiri daripada Jurnal Am, Jurnal Khas, Buku Tunai dan Buku Tunai Runcit.</a:t>
            </a:r>
          </a:p>
        </p:txBody>
      </p:sp>
    </p:spTree>
    <p:extLst>
      <p:ext uri="{BB962C8B-B14F-4D97-AF65-F5344CB8AC3E}">
        <p14:creationId xmlns:p14="http://schemas.microsoft.com/office/powerpoint/2010/main" val="33491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3ADD5-A958-BF4A-9BC8-67B583F5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/>
              <a:t>Lejar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CA1E7-87EF-A74C-9A06-E9E4525EF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Catatan dalam Buku Catatan Pertama akan dipindahkan ke dalam lejar dengan menggunakan Sistem Catatan Bergu.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896AC-C8B4-6341-92D1-019DEB781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9" r="10716" b="-2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</p:spTree>
    <p:extLst>
      <p:ext uri="{BB962C8B-B14F-4D97-AF65-F5344CB8AC3E}">
        <p14:creationId xmlns:p14="http://schemas.microsoft.com/office/powerpoint/2010/main" val="155631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90FF-9CD2-1644-8F58-36DD2EE9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87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/>
              <a:t>Imbangan Duga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E6656AB-B8B3-4895-AD32-B928A43C4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760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188BDAE2-5EE0-4B2F-9C9B-7E86A0B4C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1853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56D6-FB7F-4449-8638-62EDB406E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44" y="1639604"/>
            <a:ext cx="4782312" cy="358673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95E9-70E5-A04E-912F-A4106B91C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8359" y="2638044"/>
            <a:ext cx="4492932" cy="3263206"/>
          </a:xfrm>
        </p:spPr>
        <p:txBody>
          <a:bodyPr>
            <a:normAutofit/>
          </a:bodyPr>
          <a:lstStyle/>
          <a:p>
            <a:r>
              <a:rPr lang="en-US" sz="2400" b="1" err="1"/>
              <a:t>Senarai</a:t>
            </a:r>
            <a:r>
              <a:rPr lang="en-US" sz="2400" b="1"/>
              <a:t> baki </a:t>
            </a:r>
            <a:r>
              <a:rPr lang="en-US" sz="2400" b="1" err="1"/>
              <a:t>bagi</a:t>
            </a:r>
            <a:r>
              <a:rPr lang="en-US" sz="2400" b="1"/>
              <a:t> </a:t>
            </a:r>
            <a:r>
              <a:rPr lang="en-US" sz="2400" b="1" err="1"/>
              <a:t>semua</a:t>
            </a:r>
            <a:r>
              <a:rPr lang="en-US" sz="2400" b="1"/>
              <a:t> </a:t>
            </a:r>
            <a:r>
              <a:rPr lang="en-US" sz="2400" b="1" err="1"/>
              <a:t>akaun</a:t>
            </a:r>
            <a:r>
              <a:rPr lang="en-US" sz="2400" b="1"/>
              <a:t> dalam </a:t>
            </a:r>
            <a:r>
              <a:rPr lang="en-US" sz="2400" b="1" err="1"/>
              <a:t>lejar</a:t>
            </a:r>
            <a:r>
              <a:rPr lang="en-US" sz="2400" b="1"/>
              <a:t>.</a:t>
            </a:r>
            <a:endParaRPr lang="en-GB" sz="2400" b="1"/>
          </a:p>
          <a:p>
            <a:r>
              <a:rPr lang="en-US" sz="2400" b="1"/>
              <a:t> Baki </a:t>
            </a:r>
            <a:r>
              <a:rPr lang="en-US" sz="2400" b="1" err="1"/>
              <a:t>akhir</a:t>
            </a:r>
            <a:r>
              <a:rPr lang="en-US" sz="2400" b="1"/>
              <a:t> </a:t>
            </a:r>
            <a:r>
              <a:rPr lang="en-US" sz="2400" b="1" err="1"/>
              <a:t>setiap</a:t>
            </a:r>
            <a:r>
              <a:rPr lang="en-US" sz="2400" b="1"/>
              <a:t> </a:t>
            </a:r>
            <a:r>
              <a:rPr lang="en-US" sz="2400" b="1" err="1"/>
              <a:t>akaun</a:t>
            </a:r>
            <a:r>
              <a:rPr lang="en-US" sz="2400" b="1"/>
              <a:t> dalam </a:t>
            </a:r>
            <a:r>
              <a:rPr lang="en-US" sz="2400" b="1" err="1"/>
              <a:t>lejar</a:t>
            </a:r>
            <a:r>
              <a:rPr lang="en-US" sz="2400" b="1"/>
              <a:t> akan </a:t>
            </a:r>
            <a:r>
              <a:rPr lang="en-US" sz="2400" b="1" err="1"/>
              <a:t>disenaraikan</a:t>
            </a:r>
            <a:r>
              <a:rPr lang="en-US" sz="2400" b="1"/>
              <a:t> dalam </a:t>
            </a:r>
            <a:r>
              <a:rPr lang="en-US" sz="2400" b="1" err="1"/>
              <a:t>Imbangan</a:t>
            </a:r>
            <a:r>
              <a:rPr lang="en-US" sz="2400" b="1"/>
              <a:t> </a:t>
            </a:r>
            <a:r>
              <a:rPr lang="en-US" sz="2400" b="1" err="1"/>
              <a:t>Duga</a:t>
            </a:r>
            <a:r>
              <a:rPr lang="en-US" sz="2400" b="1"/>
              <a:t> </a:t>
            </a:r>
            <a:r>
              <a:rPr lang="en-US" sz="2400" b="1" err="1"/>
              <a:t>untuk</a:t>
            </a:r>
            <a:r>
              <a:rPr lang="en-US" sz="2400" b="1"/>
              <a:t> </a:t>
            </a:r>
            <a:r>
              <a:rPr lang="en-US" sz="2400" b="1" err="1"/>
              <a:t>menguji</a:t>
            </a:r>
            <a:r>
              <a:rPr lang="en-US" sz="2400" b="1"/>
              <a:t> </a:t>
            </a:r>
            <a:r>
              <a:rPr lang="en-US" sz="2400" b="1" err="1"/>
              <a:t>ketepatan</a:t>
            </a:r>
            <a:r>
              <a:rPr lang="en-US" sz="2400" b="1"/>
              <a:t> </a:t>
            </a:r>
            <a:r>
              <a:rPr lang="en-US" sz="2400" b="1" err="1"/>
              <a:t>catatan</a:t>
            </a:r>
            <a:r>
              <a:rPr lang="en-US" sz="2400" b="1"/>
              <a:t> </a:t>
            </a:r>
            <a:r>
              <a:rPr lang="en-US" sz="2400" b="1" err="1"/>
              <a:t>bergu</a:t>
            </a:r>
            <a:r>
              <a:rPr lang="en-US" sz="2400" b="1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17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Parcel</vt:lpstr>
      <vt:lpstr>MODUL 1 PENGENALAN KEPADA PERAKAUNAN bahagian 1</vt:lpstr>
      <vt:lpstr>PERAKAUNAN, SUBBIDANG PERAKAUNAN, KERJAYA DAN BADAN PROFESIONAL</vt:lpstr>
      <vt:lpstr>PERAKAUNAN, SUBBIDANG PERAKAUNAN, KERJAYA DAN BADAN PROFESIONAL</vt:lpstr>
      <vt:lpstr>Simpan Kira dan Perakaunan</vt:lpstr>
      <vt:lpstr>Kitaran Perakaunan</vt:lpstr>
      <vt:lpstr>Dokumen Perniagaan</vt:lpstr>
      <vt:lpstr>Buku Catatan Pertama </vt:lpstr>
      <vt:lpstr>Lejar</vt:lpstr>
      <vt:lpstr>Imbangan Duga</vt:lpstr>
      <vt:lpstr>Pelarasan</vt:lpstr>
      <vt:lpstr>Imbangan Duga Terselaras</vt:lpstr>
      <vt:lpstr>Catatan  Penutupan</vt:lpstr>
      <vt:lpstr>Penyata Kewangan</vt:lpstr>
      <vt:lpstr>Subbidang Perakaunan</vt:lpstr>
      <vt:lpstr>Perakaunan Kewangan </vt:lpstr>
      <vt:lpstr>Perakaunan Pengurusan </vt:lpstr>
      <vt:lpstr>Pengauditan</vt:lpstr>
      <vt:lpstr>Percukaian</vt:lpstr>
      <vt:lpstr>Hubung Kait Fungsi Perakaunan Kewangan dengan Pengauditan dan Percukaian </vt:lpstr>
      <vt:lpstr>Profesional</vt:lpstr>
      <vt:lpstr>Profesional</vt:lpstr>
      <vt:lpstr>Profesion Perakaunan</vt:lpstr>
      <vt:lpstr>skop tugas akauntan</vt:lpstr>
      <vt:lpstr>Ciri-ciri  Akauntan sebagai Pemimpin </vt:lpstr>
      <vt:lpstr>Integriti</vt:lpstr>
      <vt:lpstr>Kredibiliti</vt:lpstr>
      <vt:lpstr>Akauntabiliti</vt:lpstr>
      <vt:lpstr>Etika Profesion Perakaunan</vt:lpstr>
      <vt:lpstr>Kod Etika Akauntan Profesional</vt:lpstr>
      <vt:lpstr>Kompetensi</vt:lpstr>
      <vt:lpstr>Integriti</vt:lpstr>
      <vt:lpstr>Kerahsiaan</vt:lpstr>
      <vt:lpstr>Objektiviti</vt:lpstr>
      <vt:lpstr>Sifat Profesional</vt:lpstr>
      <vt:lpstr>Badan Kawal Selia (Regulatory Body)</vt:lpstr>
      <vt:lpstr>Badan Penggubal Piawaian (Standard Setting Body)</vt:lpstr>
      <vt:lpstr>Badan Profesional Perakaunan (Professional Accounting Body)</vt:lpstr>
      <vt:lpstr>Badan Profesional Perakaunan (Professional Accounting Body)</vt:lpstr>
      <vt:lpstr>Badan Profesional Perakaunan (Professional Accounting Body)</vt:lpstr>
      <vt:lpstr>SEJARAH PERAKAUNAN DAN PERKEMBANGANNYA</vt:lpstr>
      <vt:lpstr>Sejarah Perakaunan </vt:lpstr>
      <vt:lpstr>Sejarah Perakaunan </vt:lpstr>
      <vt:lpstr>Sejarah Perakaunan </vt:lpstr>
      <vt:lpstr>Sejarah Perakaunan </vt:lpstr>
      <vt:lpstr>Sejarah Perakaunan </vt:lpstr>
      <vt:lpstr>Perkembangan Proses Perakaunan Secara Manual dan Perisian Berkomputer</vt:lpstr>
      <vt:lpstr>Kelebihan perisian perakaunan berbanding dengan perakaunan secara manual</vt:lpstr>
      <vt:lpstr>Kelebihan perisian perakaunan berbanding dengan perakaunan secara manual</vt:lpstr>
      <vt:lpstr>Kepentingan Sistem Maklumat Perakaunan (SMP) kepada Entiti Perniagaan </vt:lpstr>
      <vt:lpstr>Kepentingan Sistem Maklumat Perakaunan (SMP) kepada Entiti Perniagaan </vt:lpstr>
      <vt:lpstr>Bersambung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 1 PENGENALAN KEPADA PERAKAUNAN</dc:title>
  <dc:creator>NORAZILA BINTI KHALID Moe</dc:creator>
  <cp:lastModifiedBy>NORAZILA BINTI KHALID Moe</cp:lastModifiedBy>
  <cp:revision>5</cp:revision>
  <dcterms:created xsi:type="dcterms:W3CDTF">2021-07-06T13:23:36Z</dcterms:created>
  <dcterms:modified xsi:type="dcterms:W3CDTF">2021-07-06T20:25:32Z</dcterms:modified>
</cp:coreProperties>
</file>