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5" r:id="rId30"/>
    <p:sldId id="326" r:id="rId31"/>
    <p:sldId id="327" r:id="rId32"/>
    <p:sldId id="328" r:id="rId33"/>
    <p:sldId id="329" r:id="rId34"/>
    <p:sldId id="331" r:id="rId35"/>
    <p:sldId id="333" r:id="rId36"/>
    <p:sldId id="334" r:id="rId37"/>
    <p:sldId id="335" r:id="rId38"/>
    <p:sldId id="297"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62" r:id="rId57"/>
    <p:sldId id="336" r:id="rId58"/>
    <p:sldId id="355" r:id="rId59"/>
    <p:sldId id="356" r:id="rId60"/>
    <p:sldId id="357" r:id="rId61"/>
    <p:sldId id="358" r:id="rId62"/>
    <p:sldId id="359" r:id="rId63"/>
    <p:sldId id="360" r:id="rId64"/>
    <p:sldId id="361" r:id="rId65"/>
    <p:sldId id="35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7/7/21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7/7/21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7/7/21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7/7/21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7/7/21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7/7/21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7/7/21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7/7/21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7/7/21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7/7/21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A7B5EE9-8BDA-5544-B2CA-A44E8FDDA3E1}"/>
              </a:ext>
            </a:extLst>
          </p:cNvPr>
          <p:cNvPicPr>
            <a:picLocks noChangeAspect="1"/>
          </p:cNvPicPr>
          <p:nvPr/>
        </p:nvPicPr>
        <p:blipFill rotWithShape="1">
          <a:blip r:embed="rId2">
            <a:alphaModFix amt="40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990A68-3690-F442-AB56-8D1CFB3C5D9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fontScale="90000"/>
          </a:bodyPr>
          <a:lstStyle/>
          <a:p>
            <a:r>
              <a:rPr lang="en-GB" sz="3600" b="1" dirty="0">
                <a:solidFill>
                  <a:schemeClr val="tx1"/>
                </a:solidFill>
              </a:rPr>
              <a:t>MODUL 1 </a:t>
            </a:r>
            <a:r>
              <a:rPr lang="en-GB" sz="3600" b="1" dirty="0" err="1">
                <a:solidFill>
                  <a:schemeClr val="tx1"/>
                </a:solidFill>
              </a:rPr>
              <a:t>PENGENALAN</a:t>
            </a:r>
            <a:r>
              <a:rPr lang="en-GB" sz="3600" b="1" dirty="0">
                <a:solidFill>
                  <a:schemeClr val="tx1"/>
                </a:solidFill>
              </a:rPr>
              <a:t> KEPADA </a:t>
            </a:r>
            <a:r>
              <a:rPr lang="en-GB" sz="3600" b="1" dirty="0" err="1">
                <a:solidFill>
                  <a:schemeClr val="tx1"/>
                </a:solidFill>
              </a:rPr>
              <a:t>PERAKAUNAN</a:t>
            </a:r>
            <a:br>
              <a:rPr lang="en-GB" sz="3600" b="1" dirty="0">
                <a:solidFill>
                  <a:schemeClr val="tx1"/>
                </a:solidFill>
              </a:rPr>
            </a:br>
            <a:r>
              <a:rPr lang="en-GB" sz="3600" b="1" dirty="0" err="1">
                <a:solidFill>
                  <a:schemeClr val="tx1"/>
                </a:solidFill>
              </a:rPr>
              <a:t>bahagian</a:t>
            </a:r>
            <a:r>
              <a:rPr lang="en-GB" sz="3600" b="1" dirty="0">
                <a:solidFill>
                  <a:schemeClr val="tx1"/>
                </a:solidFill>
              </a:rPr>
              <a:t> 2</a:t>
            </a:r>
            <a:endParaRPr lang="en-US" sz="3600" b="1" dirty="0">
              <a:solidFill>
                <a:schemeClr val="tx1"/>
              </a:solidFill>
            </a:endParaRPr>
          </a:p>
        </p:txBody>
      </p:sp>
      <p:sp>
        <p:nvSpPr>
          <p:cNvPr id="3" name="Subtitle 2">
            <a:extLst>
              <a:ext uri="{FF2B5EF4-FFF2-40B4-BE49-F238E27FC236}">
                <a16:creationId xmlns:a16="http://schemas.microsoft.com/office/drawing/2014/main" id="{6218A1A0-BE75-8142-81C8-60247EC06C4C}"/>
              </a:ext>
            </a:extLst>
          </p:cNvPr>
          <p:cNvSpPr>
            <a:spLocks noGrp="1"/>
          </p:cNvSpPr>
          <p:nvPr>
            <p:ph type="subTitle" idx="1"/>
          </p:nvPr>
        </p:nvSpPr>
        <p:spPr>
          <a:xfrm>
            <a:off x="2695194" y="4352544"/>
            <a:ext cx="6801612" cy="1239894"/>
          </a:xfrm>
        </p:spPr>
        <p:txBody>
          <a:bodyPr>
            <a:normAutofit/>
          </a:bodyPr>
          <a:lstStyle/>
          <a:p>
            <a:pPr>
              <a:lnSpc>
                <a:spcPct val="90000"/>
              </a:lnSpc>
            </a:pPr>
            <a:r>
              <a:rPr lang="ms-MY" b="1" dirty="0">
                <a:solidFill>
                  <a:schemeClr val="tx1"/>
                </a:solidFill>
              </a:rPr>
              <a:t>Prinsip </a:t>
            </a:r>
            <a:r>
              <a:rPr lang="en-GB" b="1" dirty="0" err="1">
                <a:solidFill>
                  <a:schemeClr val="tx1"/>
                </a:solidFill>
              </a:rPr>
              <a:t>Perakaunan</a:t>
            </a:r>
            <a:r>
              <a:rPr lang="en-GB" b="1" dirty="0">
                <a:solidFill>
                  <a:schemeClr val="tx1"/>
                </a:solidFill>
              </a:rPr>
              <a:t> </a:t>
            </a:r>
            <a:r>
              <a:rPr lang="en-GB" b="1" dirty="0" err="1">
                <a:solidFill>
                  <a:schemeClr val="tx1"/>
                </a:solidFill>
              </a:rPr>
              <a:t>Tingkatan</a:t>
            </a:r>
            <a:r>
              <a:rPr lang="en-GB" b="1" dirty="0">
                <a:solidFill>
                  <a:schemeClr val="tx1"/>
                </a:solidFill>
              </a:rPr>
              <a:t> 4 KSSM </a:t>
            </a:r>
          </a:p>
          <a:p>
            <a:pPr>
              <a:lnSpc>
                <a:spcPct val="90000"/>
              </a:lnSpc>
            </a:pPr>
            <a:r>
              <a:rPr lang="en-GB" b="1" dirty="0" err="1">
                <a:solidFill>
                  <a:schemeClr val="tx1"/>
                </a:solidFill>
              </a:rPr>
              <a:t>Oleh</a:t>
            </a:r>
            <a:r>
              <a:rPr lang="en-GB" b="1" dirty="0">
                <a:solidFill>
                  <a:schemeClr val="tx1"/>
                </a:solidFill>
              </a:rPr>
              <a:t> Cikgu Norazila Khalid </a:t>
            </a:r>
          </a:p>
          <a:p>
            <a:pPr>
              <a:lnSpc>
                <a:spcPct val="90000"/>
              </a:lnSpc>
            </a:pPr>
            <a:r>
              <a:rPr lang="en-GB" b="1" dirty="0">
                <a:solidFill>
                  <a:schemeClr val="tx1"/>
                </a:solidFill>
              </a:rPr>
              <a:t>Smk Ulu Tiram, Johor </a:t>
            </a:r>
            <a:endParaRPr lang="en-US" b="1" dirty="0">
              <a:solidFill>
                <a:schemeClr val="tx1"/>
              </a:solidFill>
            </a:endParaRPr>
          </a:p>
        </p:txBody>
      </p:sp>
    </p:spTree>
    <p:extLst>
      <p:ext uri="{BB962C8B-B14F-4D97-AF65-F5344CB8AC3E}">
        <p14:creationId xmlns:p14="http://schemas.microsoft.com/office/powerpoint/2010/main" val="322803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BA84-E841-834A-A79B-BF78DDBB59F3}"/>
              </a:ext>
            </a:extLst>
          </p:cNvPr>
          <p:cNvSpPr>
            <a:spLocks noGrp="1"/>
          </p:cNvSpPr>
          <p:nvPr>
            <p:ph type="title"/>
          </p:nvPr>
        </p:nvSpPr>
        <p:spPr>
          <a:xfrm>
            <a:off x="5445496" y="978776"/>
            <a:ext cx="5925310" cy="1174991"/>
          </a:xfrm>
        </p:spPr>
        <p:txBody>
          <a:bodyPr>
            <a:normAutofit/>
          </a:bodyPr>
          <a:lstStyle/>
          <a:p>
            <a:r>
              <a:rPr lang="en-US" sz="2400"/>
              <a:t>Kerelevanan</a:t>
            </a:r>
          </a:p>
        </p:txBody>
      </p:sp>
      <p:pic>
        <p:nvPicPr>
          <p:cNvPr id="4" name="Picture 4">
            <a:extLst>
              <a:ext uri="{FF2B5EF4-FFF2-40B4-BE49-F238E27FC236}">
                <a16:creationId xmlns:a16="http://schemas.microsoft.com/office/drawing/2014/main" id="{F4F5935D-E2A7-DC44-9191-922B18187A6E}"/>
              </a:ext>
            </a:extLst>
          </p:cNvPr>
          <p:cNvPicPr>
            <a:picLocks noChangeAspect="1"/>
          </p:cNvPicPr>
          <p:nvPr/>
        </p:nvPicPr>
        <p:blipFill rotWithShape="1">
          <a:blip r:embed="rId2"/>
          <a:srcRect l="32712" r="29088"/>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9DBA162E-12EE-2544-B196-C07152865CDE}"/>
              </a:ext>
            </a:extLst>
          </p:cNvPr>
          <p:cNvSpPr>
            <a:spLocks noGrp="1"/>
          </p:cNvSpPr>
          <p:nvPr>
            <p:ph idx="1"/>
          </p:nvPr>
        </p:nvSpPr>
        <p:spPr>
          <a:xfrm>
            <a:off x="5445496" y="2640692"/>
            <a:ext cx="5925310" cy="3255252"/>
          </a:xfrm>
        </p:spPr>
        <p:txBody>
          <a:bodyPr>
            <a:normAutofit/>
          </a:bodyPr>
          <a:lstStyle/>
          <a:p>
            <a:r>
              <a:rPr lang="en-US" sz="2400" b="1" err="1"/>
              <a:t>Maklumat</a:t>
            </a:r>
            <a:r>
              <a:rPr lang="en-US" sz="2400" b="1"/>
              <a:t> dalam </a:t>
            </a:r>
            <a:r>
              <a:rPr lang="en-US" sz="2400" b="1" err="1"/>
              <a:t>Penyata</a:t>
            </a:r>
            <a:r>
              <a:rPr lang="en-US" sz="2400" b="1"/>
              <a:t> </a:t>
            </a:r>
            <a:r>
              <a:rPr lang="en-US" sz="2400" b="1" err="1"/>
              <a:t>Kewangan</a:t>
            </a:r>
            <a:r>
              <a:rPr lang="en-US" sz="2400" b="1"/>
              <a:t> </a:t>
            </a:r>
            <a:r>
              <a:rPr lang="en-US" sz="2400" b="1" err="1"/>
              <a:t>harus</a:t>
            </a:r>
            <a:r>
              <a:rPr lang="en-US" sz="2400" b="1"/>
              <a:t> </a:t>
            </a:r>
            <a:r>
              <a:rPr lang="en-US" sz="2400" b="1" err="1"/>
              <a:t>relevan</a:t>
            </a:r>
            <a:r>
              <a:rPr lang="en-US" sz="2400" b="1"/>
              <a:t> </a:t>
            </a:r>
            <a:r>
              <a:rPr lang="en-US" sz="2400" b="1" err="1"/>
              <a:t>dengan</a:t>
            </a:r>
            <a:r>
              <a:rPr lang="en-US" sz="2400" b="1"/>
              <a:t> </a:t>
            </a:r>
            <a:r>
              <a:rPr lang="en-US" sz="2400" b="1" err="1"/>
              <a:t>keperluan</a:t>
            </a:r>
            <a:r>
              <a:rPr lang="en-US" sz="2400" b="1"/>
              <a:t> </a:t>
            </a:r>
            <a:r>
              <a:rPr lang="en-US" sz="2400" b="1" err="1"/>
              <a:t>pengguna</a:t>
            </a:r>
            <a:r>
              <a:rPr lang="en-US" sz="2400" b="1"/>
              <a:t>. </a:t>
            </a:r>
            <a:endParaRPr lang="ms-MY" sz="2400" b="1"/>
          </a:p>
          <a:p>
            <a:r>
              <a:rPr lang="en-US" sz="2400" b="1" err="1"/>
              <a:t>Maklumat</a:t>
            </a:r>
            <a:r>
              <a:rPr lang="en-US" sz="2400" b="1"/>
              <a:t> ini </a:t>
            </a:r>
            <a:r>
              <a:rPr lang="en-US" sz="2400" b="1" err="1"/>
              <a:t>dapat</a:t>
            </a:r>
            <a:r>
              <a:rPr lang="en-US" sz="2400" b="1"/>
              <a:t> </a:t>
            </a:r>
            <a:r>
              <a:rPr lang="en-US" sz="2400" b="1" err="1"/>
              <a:t>mempengaruhi</a:t>
            </a:r>
            <a:r>
              <a:rPr lang="en-US" sz="2400" b="1"/>
              <a:t> </a:t>
            </a:r>
            <a:r>
              <a:rPr lang="en-US" sz="2400" b="1" err="1"/>
              <a:t>keputusan</a:t>
            </a:r>
            <a:r>
              <a:rPr lang="en-US" sz="2400" b="1"/>
              <a:t> </a:t>
            </a:r>
            <a:r>
              <a:rPr lang="en-US" sz="2400" b="1" err="1"/>
              <a:t>ekonomi</a:t>
            </a:r>
            <a:r>
              <a:rPr lang="en-US" sz="2400" b="1"/>
              <a:t> yang </a:t>
            </a:r>
            <a:r>
              <a:rPr lang="en-US" sz="2400" b="1" err="1"/>
              <a:t>dibuat</a:t>
            </a:r>
            <a:r>
              <a:rPr lang="en-US" sz="2400" b="1"/>
              <a:t> </a:t>
            </a:r>
            <a:r>
              <a:rPr lang="en-US" sz="2400" b="1" err="1"/>
              <a:t>oleh</a:t>
            </a:r>
            <a:r>
              <a:rPr lang="en-US" sz="2400" b="1"/>
              <a:t> </a:t>
            </a:r>
            <a:r>
              <a:rPr lang="en-US" sz="2400" b="1" err="1"/>
              <a:t>pengguna</a:t>
            </a:r>
            <a:r>
              <a:rPr lang="en-US" sz="2400" b="1"/>
              <a:t>. </a:t>
            </a:r>
          </a:p>
        </p:txBody>
      </p:sp>
    </p:spTree>
    <p:extLst>
      <p:ext uri="{BB962C8B-B14F-4D97-AF65-F5344CB8AC3E}">
        <p14:creationId xmlns:p14="http://schemas.microsoft.com/office/powerpoint/2010/main" val="107225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ED0E-6430-9E41-B1BA-D7960C458212}"/>
              </a:ext>
            </a:extLst>
          </p:cNvPr>
          <p:cNvSpPr>
            <a:spLocks noGrp="1"/>
          </p:cNvSpPr>
          <p:nvPr>
            <p:ph type="title"/>
          </p:nvPr>
        </p:nvSpPr>
        <p:spPr>
          <a:xfrm>
            <a:off x="8312677" y="298824"/>
            <a:ext cx="3066937" cy="1120588"/>
          </a:xfrm>
        </p:spPr>
        <p:txBody>
          <a:bodyPr>
            <a:normAutofit fontScale="90000"/>
          </a:bodyPr>
          <a:lstStyle/>
          <a:p>
            <a:r>
              <a:rPr lang="en-US"/>
              <a:t>Perwakilan benar </a:t>
            </a:r>
          </a:p>
        </p:txBody>
      </p:sp>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D1B34A-56C7-0C41-B50F-71AA1AD3E5E3}"/>
              </a:ext>
            </a:extLst>
          </p:cNvPr>
          <p:cNvPicPr>
            <a:picLocks noChangeAspect="1"/>
          </p:cNvPicPr>
          <p:nvPr/>
        </p:nvPicPr>
        <p:blipFill>
          <a:blip r:embed="rId2"/>
          <a:stretch>
            <a:fillRect/>
          </a:stretch>
        </p:blipFill>
        <p:spPr>
          <a:xfrm>
            <a:off x="1143979" y="2218694"/>
            <a:ext cx="6227064" cy="2428554"/>
          </a:xfrm>
          <a:prstGeom prst="rect">
            <a:avLst/>
          </a:prstGeom>
        </p:spPr>
      </p:pic>
      <p:sp>
        <p:nvSpPr>
          <p:cNvPr id="3" name="Content Placeholder 2">
            <a:extLst>
              <a:ext uri="{FF2B5EF4-FFF2-40B4-BE49-F238E27FC236}">
                <a16:creationId xmlns:a16="http://schemas.microsoft.com/office/drawing/2014/main" id="{DC49B21D-D0C0-F540-BC69-1E9CB4AE201A}"/>
              </a:ext>
            </a:extLst>
          </p:cNvPr>
          <p:cNvSpPr>
            <a:spLocks noGrp="1"/>
          </p:cNvSpPr>
          <p:nvPr>
            <p:ph idx="1"/>
          </p:nvPr>
        </p:nvSpPr>
        <p:spPr>
          <a:xfrm>
            <a:off x="7863847" y="1718235"/>
            <a:ext cx="4138898" cy="4183015"/>
          </a:xfrm>
        </p:spPr>
        <p:txBody>
          <a:bodyPr>
            <a:noAutofit/>
          </a:bodyPr>
          <a:lstStyle/>
          <a:p>
            <a:pPr>
              <a:lnSpc>
                <a:spcPct val="90000"/>
              </a:lnSpc>
            </a:pPr>
            <a:r>
              <a:rPr lang="en-US" sz="2400" b="1" err="1"/>
              <a:t>Maklumat</a:t>
            </a:r>
            <a:r>
              <a:rPr lang="en-US" sz="2400" b="1"/>
              <a:t> dalam </a:t>
            </a:r>
            <a:r>
              <a:rPr lang="en-US" sz="2400" b="1" err="1"/>
              <a:t>Penyata</a:t>
            </a:r>
            <a:r>
              <a:rPr lang="en-US" sz="2400" b="1"/>
              <a:t> </a:t>
            </a:r>
            <a:r>
              <a:rPr lang="en-US" sz="2400" b="1" err="1"/>
              <a:t>Kewangan</a:t>
            </a:r>
            <a:r>
              <a:rPr lang="en-US" sz="2400" b="1"/>
              <a:t> </a:t>
            </a:r>
            <a:r>
              <a:rPr lang="en-US" sz="2400" b="1" err="1"/>
              <a:t>mesti</a:t>
            </a:r>
            <a:r>
              <a:rPr lang="en-US" sz="2400" b="1"/>
              <a:t> </a:t>
            </a:r>
            <a:r>
              <a:rPr lang="en-US" sz="2400" b="1" err="1"/>
              <a:t>bebas</a:t>
            </a:r>
            <a:r>
              <a:rPr lang="en-US" sz="2400" b="1"/>
              <a:t> </a:t>
            </a:r>
            <a:r>
              <a:rPr lang="en-US" sz="2400" b="1" err="1"/>
              <a:t>daripada</a:t>
            </a:r>
            <a:r>
              <a:rPr lang="en-US" sz="2400" b="1"/>
              <a:t> </a:t>
            </a:r>
            <a:r>
              <a:rPr lang="en-US" sz="2400" b="1" err="1"/>
              <a:t>kesilapan</a:t>
            </a:r>
            <a:r>
              <a:rPr lang="en-US" sz="2400" b="1"/>
              <a:t> material dan </a:t>
            </a:r>
            <a:r>
              <a:rPr lang="en-US" sz="2400" b="1" err="1"/>
              <a:t>tiada</a:t>
            </a:r>
            <a:r>
              <a:rPr lang="en-US" sz="2400" b="1"/>
              <a:t> </a:t>
            </a:r>
            <a:r>
              <a:rPr lang="en-US" sz="2400" b="1" err="1"/>
              <a:t>unsur</a:t>
            </a:r>
            <a:r>
              <a:rPr lang="en-US" sz="2400" b="1"/>
              <a:t> </a:t>
            </a:r>
            <a:r>
              <a:rPr lang="en-US" sz="2400" b="1" err="1"/>
              <a:t>berat</a:t>
            </a:r>
            <a:r>
              <a:rPr lang="en-US" sz="2400" b="1"/>
              <a:t> </a:t>
            </a:r>
            <a:r>
              <a:rPr lang="en-US" sz="2400" b="1" err="1"/>
              <a:t>sebelah</a:t>
            </a:r>
            <a:r>
              <a:rPr lang="en-US" sz="2400" b="1"/>
              <a:t> </a:t>
            </a:r>
            <a:r>
              <a:rPr lang="en-US" sz="2400" b="1" err="1"/>
              <a:t>serta</a:t>
            </a:r>
            <a:r>
              <a:rPr lang="en-US" sz="2400" b="1"/>
              <a:t> </a:t>
            </a:r>
            <a:r>
              <a:rPr lang="en-US" sz="2400" b="1" err="1"/>
              <a:t>pelaporannya</a:t>
            </a:r>
            <a:r>
              <a:rPr lang="en-US" sz="2400" b="1"/>
              <a:t> </a:t>
            </a:r>
            <a:r>
              <a:rPr lang="en-US" sz="2400" b="1" err="1"/>
              <a:t>tidak</a:t>
            </a:r>
            <a:r>
              <a:rPr lang="en-US" sz="2400" b="1"/>
              <a:t> </a:t>
            </a:r>
            <a:r>
              <a:rPr lang="en-US" sz="2400" b="1" err="1"/>
              <a:t>mengelirukan</a:t>
            </a:r>
            <a:r>
              <a:rPr lang="en-US" sz="2400" b="1"/>
              <a:t>. </a:t>
            </a:r>
            <a:endParaRPr lang="ms-MY" sz="2400" b="1"/>
          </a:p>
          <a:p>
            <a:pPr>
              <a:lnSpc>
                <a:spcPct val="90000"/>
              </a:lnSpc>
            </a:pPr>
            <a:r>
              <a:rPr lang="en-US" sz="2400" b="1" err="1"/>
              <a:t>Oleh</a:t>
            </a:r>
            <a:r>
              <a:rPr lang="en-US" sz="2400" b="1"/>
              <a:t> </a:t>
            </a:r>
            <a:r>
              <a:rPr lang="en-US" sz="2400" b="1" err="1"/>
              <a:t>itu</a:t>
            </a:r>
            <a:r>
              <a:rPr lang="en-US" sz="2400" b="1"/>
              <a:t>, </a:t>
            </a:r>
            <a:r>
              <a:rPr lang="en-US" sz="2400" b="1" err="1"/>
              <a:t>semua</a:t>
            </a:r>
            <a:r>
              <a:rPr lang="en-US" sz="2400" b="1"/>
              <a:t> data </a:t>
            </a:r>
            <a:r>
              <a:rPr lang="en-US" sz="2400" b="1" err="1"/>
              <a:t>atau</a:t>
            </a:r>
            <a:r>
              <a:rPr lang="en-US" sz="2400" b="1"/>
              <a:t> </a:t>
            </a:r>
            <a:r>
              <a:rPr lang="en-US" sz="2400" b="1" err="1"/>
              <a:t>maklumat</a:t>
            </a:r>
            <a:r>
              <a:rPr lang="en-US" sz="2400" b="1"/>
              <a:t> </a:t>
            </a:r>
            <a:r>
              <a:rPr lang="en-US" sz="2400" b="1" err="1"/>
              <a:t>perlu</a:t>
            </a:r>
            <a:r>
              <a:rPr lang="en-US" sz="2400" b="1"/>
              <a:t> </a:t>
            </a:r>
            <a:r>
              <a:rPr lang="en-US" sz="2400" b="1" err="1"/>
              <a:t>didedahkan</a:t>
            </a:r>
            <a:r>
              <a:rPr lang="en-US" sz="2400" b="1"/>
              <a:t>  </a:t>
            </a:r>
            <a:r>
              <a:rPr lang="en-US" sz="2400" b="1" err="1"/>
              <a:t>secara</a:t>
            </a:r>
            <a:r>
              <a:rPr lang="en-US" sz="2400" b="1"/>
              <a:t> </a:t>
            </a:r>
            <a:r>
              <a:rPr lang="en-US" sz="2400" b="1" err="1"/>
              <a:t>jujur</a:t>
            </a:r>
            <a:r>
              <a:rPr lang="en-US" sz="2400" b="1"/>
              <a:t> </a:t>
            </a:r>
            <a:r>
              <a:rPr lang="en-US" sz="2400" b="1" err="1"/>
              <a:t>tanpa</a:t>
            </a:r>
            <a:r>
              <a:rPr lang="en-US" sz="2400" b="1"/>
              <a:t> </a:t>
            </a:r>
            <a:r>
              <a:rPr lang="en-US" sz="2400" b="1" err="1"/>
              <a:t>berselindung</a:t>
            </a:r>
            <a:r>
              <a:rPr lang="en-US" sz="2400" b="1"/>
              <a:t> dan </a:t>
            </a:r>
            <a:r>
              <a:rPr lang="en-US" sz="2400" b="1" err="1"/>
              <a:t>pelaporan</a:t>
            </a:r>
            <a:r>
              <a:rPr lang="en-US" sz="2400" b="1"/>
              <a:t> </a:t>
            </a:r>
            <a:r>
              <a:rPr lang="en-US" sz="2400" b="1" err="1"/>
              <a:t>harus</a:t>
            </a:r>
            <a:r>
              <a:rPr lang="en-US" sz="2400" b="1"/>
              <a:t> </a:t>
            </a:r>
            <a:r>
              <a:rPr lang="en-US" sz="2400" b="1" err="1"/>
              <a:t>disediakan</a:t>
            </a:r>
            <a:r>
              <a:rPr lang="en-US" sz="2400" b="1"/>
              <a:t> </a:t>
            </a:r>
            <a:r>
              <a:rPr lang="en-US" sz="2400" b="1" err="1"/>
              <a:t>dengan</a:t>
            </a:r>
            <a:r>
              <a:rPr lang="en-US" sz="2400" b="1"/>
              <a:t> </a:t>
            </a:r>
            <a:r>
              <a:rPr lang="en-US" sz="2400" b="1" err="1"/>
              <a:t>cermat</a:t>
            </a:r>
            <a:r>
              <a:rPr lang="en-US" sz="2400" b="1"/>
              <a:t>. </a:t>
            </a:r>
          </a:p>
        </p:txBody>
      </p:sp>
    </p:spTree>
    <p:extLst>
      <p:ext uri="{BB962C8B-B14F-4D97-AF65-F5344CB8AC3E}">
        <p14:creationId xmlns:p14="http://schemas.microsoft.com/office/powerpoint/2010/main" val="118334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4760-0A8E-5B4C-A1C6-B973A51DC61F}"/>
              </a:ext>
            </a:extLst>
          </p:cNvPr>
          <p:cNvSpPr>
            <a:spLocks noGrp="1"/>
          </p:cNvSpPr>
          <p:nvPr>
            <p:ph type="title"/>
          </p:nvPr>
        </p:nvSpPr>
        <p:spPr>
          <a:xfrm>
            <a:off x="804672" y="964692"/>
            <a:ext cx="3066937" cy="1188720"/>
          </a:xfrm>
        </p:spPr>
        <p:txBody>
          <a:bodyPr>
            <a:normAutofit/>
          </a:bodyPr>
          <a:lstStyle/>
          <a:p>
            <a:r>
              <a:rPr lang="en-US" sz="2400"/>
              <a:t>Ciri Kualitatif Tertingkat</a:t>
            </a:r>
          </a:p>
        </p:txBody>
      </p:sp>
      <p:sp>
        <p:nvSpPr>
          <p:cNvPr id="3" name="Content Placeholder 2">
            <a:extLst>
              <a:ext uri="{FF2B5EF4-FFF2-40B4-BE49-F238E27FC236}">
                <a16:creationId xmlns:a16="http://schemas.microsoft.com/office/drawing/2014/main" id="{B6653480-F99F-B540-8CB6-CDD2A97E63B5}"/>
              </a:ext>
            </a:extLst>
          </p:cNvPr>
          <p:cNvSpPr>
            <a:spLocks noGrp="1"/>
          </p:cNvSpPr>
          <p:nvPr>
            <p:ph idx="1"/>
          </p:nvPr>
        </p:nvSpPr>
        <p:spPr>
          <a:xfrm>
            <a:off x="803244" y="2638044"/>
            <a:ext cx="3330481" cy="3263206"/>
          </a:xfrm>
        </p:spPr>
        <p:txBody>
          <a:bodyPr>
            <a:normAutofit/>
          </a:bodyPr>
          <a:lstStyle/>
          <a:p>
            <a:r>
              <a:rPr lang="en-US" sz="2500" b="1" dirty="0" err="1"/>
              <a:t>Kebolehbandingan</a:t>
            </a:r>
            <a:endParaRPr lang="ms-MY" sz="2500" b="1" dirty="0"/>
          </a:p>
          <a:p>
            <a:r>
              <a:rPr lang="en-US" sz="2500" b="1" dirty="0" err="1"/>
              <a:t>Kebolehfahaman</a:t>
            </a:r>
            <a:endParaRPr lang="ms-MY" sz="2500" b="1" dirty="0"/>
          </a:p>
          <a:p>
            <a:r>
              <a:rPr lang="en-US" sz="2500" b="1" dirty="0" err="1"/>
              <a:t>Kebolehsahan</a:t>
            </a:r>
            <a:endParaRPr lang="ms-MY" sz="2500" b="1" dirty="0"/>
          </a:p>
          <a:p>
            <a:r>
              <a:rPr lang="en-US" sz="2500" b="1" dirty="0" err="1"/>
              <a:t>Pemasaan</a:t>
            </a:r>
            <a:endParaRPr lang="en-US" sz="2500" b="1" dirty="0"/>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8CECD0-1618-444D-9D3C-5C36BFE4D1A4}"/>
              </a:ext>
            </a:extLst>
          </p:cNvPr>
          <p:cNvPicPr>
            <a:picLocks noChangeAspect="1"/>
          </p:cNvPicPr>
          <p:nvPr/>
        </p:nvPicPr>
        <p:blipFill>
          <a:blip r:embed="rId2"/>
          <a:stretch>
            <a:fillRect/>
          </a:stretch>
        </p:blipFill>
        <p:spPr>
          <a:xfrm>
            <a:off x="4823366" y="1354688"/>
            <a:ext cx="6227064" cy="4156565"/>
          </a:xfrm>
          <a:prstGeom prst="rect">
            <a:avLst/>
          </a:prstGeom>
        </p:spPr>
      </p:pic>
    </p:spTree>
    <p:extLst>
      <p:ext uri="{BB962C8B-B14F-4D97-AF65-F5344CB8AC3E}">
        <p14:creationId xmlns:p14="http://schemas.microsoft.com/office/powerpoint/2010/main" val="355371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DE9D-F571-9149-A2BB-005D8BFBB316}"/>
              </a:ext>
            </a:extLst>
          </p:cNvPr>
          <p:cNvSpPr>
            <a:spLocks noGrp="1"/>
          </p:cNvSpPr>
          <p:nvPr>
            <p:ph type="title"/>
          </p:nvPr>
        </p:nvSpPr>
        <p:spPr>
          <a:xfrm>
            <a:off x="8312677" y="964692"/>
            <a:ext cx="3066937" cy="1188720"/>
          </a:xfrm>
        </p:spPr>
        <p:txBody>
          <a:bodyPr>
            <a:normAutofit/>
          </a:bodyPr>
          <a:lstStyle/>
          <a:p>
            <a:r>
              <a:rPr lang="en-US" sz="1500"/>
              <a:t>Kebolehbandingan</a:t>
            </a:r>
          </a:p>
        </p:txBody>
      </p:sp>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5E372C-55E4-5E48-B8B9-3F1BC80EEF9D}"/>
              </a:ext>
            </a:extLst>
          </p:cNvPr>
          <p:cNvPicPr>
            <a:picLocks noChangeAspect="1"/>
          </p:cNvPicPr>
          <p:nvPr/>
        </p:nvPicPr>
        <p:blipFill>
          <a:blip r:embed="rId2"/>
          <a:stretch>
            <a:fillRect/>
          </a:stretch>
        </p:blipFill>
        <p:spPr>
          <a:xfrm>
            <a:off x="1143979" y="1487013"/>
            <a:ext cx="6227064" cy="3891915"/>
          </a:xfrm>
          <a:prstGeom prst="rect">
            <a:avLst/>
          </a:prstGeom>
        </p:spPr>
      </p:pic>
      <p:sp>
        <p:nvSpPr>
          <p:cNvPr id="3" name="Content Placeholder 2">
            <a:extLst>
              <a:ext uri="{FF2B5EF4-FFF2-40B4-BE49-F238E27FC236}">
                <a16:creationId xmlns:a16="http://schemas.microsoft.com/office/drawing/2014/main" id="{06636D6A-69B5-0144-8413-1CA9A2940B63}"/>
              </a:ext>
            </a:extLst>
          </p:cNvPr>
          <p:cNvSpPr>
            <a:spLocks noGrp="1"/>
          </p:cNvSpPr>
          <p:nvPr>
            <p:ph idx="1"/>
          </p:nvPr>
        </p:nvSpPr>
        <p:spPr>
          <a:xfrm>
            <a:off x="8311249" y="2638044"/>
            <a:ext cx="3591888" cy="3263206"/>
          </a:xfrm>
        </p:spPr>
        <p:txBody>
          <a:bodyPr>
            <a:noAutofit/>
          </a:bodyPr>
          <a:lstStyle/>
          <a:p>
            <a:pPr>
              <a:lnSpc>
                <a:spcPct val="90000"/>
              </a:lnSpc>
            </a:pPr>
            <a:r>
              <a:rPr lang="en-US" sz="2000" b="1" err="1"/>
              <a:t>Maklumat</a:t>
            </a:r>
            <a:r>
              <a:rPr lang="en-US" sz="2000" b="1"/>
              <a:t> dalam </a:t>
            </a:r>
            <a:r>
              <a:rPr lang="en-US" sz="2000" b="1" err="1"/>
              <a:t>Penyata</a:t>
            </a:r>
            <a:r>
              <a:rPr lang="en-US" sz="2000" b="1"/>
              <a:t> </a:t>
            </a:r>
            <a:r>
              <a:rPr lang="en-US" sz="2000" b="1" err="1"/>
              <a:t>Kewangan</a:t>
            </a:r>
            <a:r>
              <a:rPr lang="en-US" sz="2000" b="1"/>
              <a:t> </a:t>
            </a:r>
            <a:r>
              <a:rPr lang="en-US" sz="2000" b="1" err="1"/>
              <a:t>tahun</a:t>
            </a:r>
            <a:r>
              <a:rPr lang="en-US" sz="2000" b="1"/>
              <a:t> </a:t>
            </a:r>
            <a:r>
              <a:rPr lang="en-US" sz="2000" b="1" err="1"/>
              <a:t>semasa</a:t>
            </a:r>
            <a:r>
              <a:rPr lang="en-US" sz="2000" b="1"/>
              <a:t>  </a:t>
            </a:r>
            <a:r>
              <a:rPr lang="en-US" sz="2000" b="1" err="1"/>
              <a:t>mesti</a:t>
            </a:r>
            <a:r>
              <a:rPr lang="en-US" sz="2000" b="1"/>
              <a:t> </a:t>
            </a:r>
            <a:r>
              <a:rPr lang="en-US" sz="2000" b="1" err="1"/>
              <a:t>boleh</a:t>
            </a:r>
            <a:r>
              <a:rPr lang="en-US" sz="2000" b="1"/>
              <a:t> </a:t>
            </a:r>
            <a:r>
              <a:rPr lang="en-US" sz="2000" b="1" err="1"/>
              <a:t>dibandingkan</a:t>
            </a:r>
            <a:r>
              <a:rPr lang="en-US" sz="2000" b="1"/>
              <a:t> </a:t>
            </a:r>
            <a:r>
              <a:rPr lang="en-US" sz="2000" b="1" err="1"/>
              <a:t>dengan</a:t>
            </a:r>
            <a:r>
              <a:rPr lang="en-US" sz="2000" b="1"/>
              <a:t> </a:t>
            </a:r>
            <a:r>
              <a:rPr lang="en-US" sz="2000" b="1" err="1"/>
              <a:t>maklumat</a:t>
            </a:r>
            <a:r>
              <a:rPr lang="en-US" sz="2000" b="1"/>
              <a:t> </a:t>
            </a:r>
            <a:r>
              <a:rPr lang="en-US" sz="2000" b="1" err="1"/>
              <a:t>kewangan</a:t>
            </a:r>
            <a:r>
              <a:rPr lang="en-US" sz="2000" b="1"/>
              <a:t>  yang </a:t>
            </a:r>
            <a:r>
              <a:rPr lang="en-US" sz="2000" b="1" err="1"/>
              <a:t>dikemukakan</a:t>
            </a:r>
            <a:r>
              <a:rPr lang="en-US" sz="2000" b="1"/>
              <a:t> </a:t>
            </a:r>
            <a:r>
              <a:rPr lang="en-US" sz="2000" b="1" err="1"/>
              <a:t>bagi</a:t>
            </a:r>
            <a:r>
              <a:rPr lang="en-US" sz="2000" b="1"/>
              <a:t> </a:t>
            </a:r>
            <a:r>
              <a:rPr lang="en-US" sz="2000" b="1" err="1"/>
              <a:t>tempoh</a:t>
            </a:r>
            <a:r>
              <a:rPr lang="en-US" sz="2000" b="1"/>
              <a:t> </a:t>
            </a:r>
            <a:r>
              <a:rPr lang="en-US" sz="2000" b="1" err="1"/>
              <a:t>perakaunan</a:t>
            </a:r>
            <a:r>
              <a:rPr lang="en-US" sz="2000" b="1"/>
              <a:t> yang </a:t>
            </a:r>
            <a:r>
              <a:rPr lang="en-US" sz="2000" b="1" err="1"/>
              <a:t>lepas</a:t>
            </a:r>
            <a:r>
              <a:rPr lang="en-US" sz="2000" b="1"/>
              <a:t>. </a:t>
            </a:r>
            <a:endParaRPr lang="ms-MY" sz="2000" b="1"/>
          </a:p>
          <a:p>
            <a:pPr>
              <a:lnSpc>
                <a:spcPct val="90000"/>
              </a:lnSpc>
            </a:pPr>
            <a:r>
              <a:rPr lang="en-US" sz="2000" b="1"/>
              <a:t> </a:t>
            </a:r>
            <a:r>
              <a:rPr lang="en-US" sz="2000" b="1" err="1"/>
              <a:t>Pengguna</a:t>
            </a:r>
            <a:r>
              <a:rPr lang="en-US" sz="2000" b="1"/>
              <a:t> </a:t>
            </a:r>
            <a:r>
              <a:rPr lang="en-US" sz="2000" b="1" err="1"/>
              <a:t>boleh</a:t>
            </a:r>
            <a:r>
              <a:rPr lang="en-US" sz="2000" b="1"/>
              <a:t> </a:t>
            </a:r>
            <a:r>
              <a:rPr lang="en-US" sz="2000" b="1" err="1"/>
              <a:t>mengenal</a:t>
            </a:r>
            <a:r>
              <a:rPr lang="en-US" sz="2000" b="1"/>
              <a:t> pasti trend dalam </a:t>
            </a:r>
            <a:r>
              <a:rPr lang="en-US" sz="2000" b="1" err="1"/>
              <a:t>kedudukan</a:t>
            </a:r>
            <a:r>
              <a:rPr lang="en-US" sz="2000" b="1"/>
              <a:t> </a:t>
            </a:r>
            <a:r>
              <a:rPr lang="en-US" sz="2000" b="1" err="1"/>
              <a:t>prestasi</a:t>
            </a:r>
            <a:r>
              <a:rPr lang="en-US" sz="2000" b="1"/>
              <a:t> dan </a:t>
            </a:r>
            <a:r>
              <a:rPr lang="en-US" sz="2000" b="1" err="1"/>
              <a:t>kewangan</a:t>
            </a:r>
            <a:r>
              <a:rPr lang="en-US" sz="2000" b="1"/>
              <a:t> </a:t>
            </a:r>
            <a:r>
              <a:rPr lang="en-US" sz="2000" b="1" err="1"/>
              <a:t>bagi</a:t>
            </a:r>
            <a:r>
              <a:rPr lang="en-US" sz="2000" b="1"/>
              <a:t> </a:t>
            </a:r>
            <a:r>
              <a:rPr lang="en-US" sz="2000" b="1" err="1"/>
              <a:t>entiti</a:t>
            </a:r>
            <a:r>
              <a:rPr lang="en-US" sz="2000" b="1"/>
              <a:t> </a:t>
            </a:r>
            <a:r>
              <a:rPr lang="en-US" sz="2000" b="1" err="1"/>
              <a:t>berkenaan</a:t>
            </a:r>
            <a:r>
              <a:rPr lang="en-US" sz="2000" b="1"/>
              <a:t>. </a:t>
            </a:r>
          </a:p>
        </p:txBody>
      </p:sp>
    </p:spTree>
    <p:extLst>
      <p:ext uri="{BB962C8B-B14F-4D97-AF65-F5344CB8AC3E}">
        <p14:creationId xmlns:p14="http://schemas.microsoft.com/office/powerpoint/2010/main" val="280507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7F8981-F12D-3142-8BA2-5CC97A912EBF}"/>
              </a:ext>
            </a:extLst>
          </p:cNvPr>
          <p:cNvPicPr>
            <a:picLocks noChangeAspect="1"/>
          </p:cNvPicPr>
          <p:nvPr/>
        </p:nvPicPr>
        <p:blipFill rotWithShape="1">
          <a:blip r:embed="rId2"/>
          <a:srcRect l="25434" r="5841"/>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8A36F5-9DF1-DD42-928C-5DE59A22F311}"/>
              </a:ext>
            </a:extLst>
          </p:cNvPr>
          <p:cNvSpPr>
            <a:spLocks noGrp="1"/>
          </p:cNvSpPr>
          <p:nvPr>
            <p:ph type="title"/>
          </p:nvPr>
        </p:nvSpPr>
        <p:spPr>
          <a:xfrm>
            <a:off x="643467" y="398431"/>
            <a:ext cx="3363974" cy="1020981"/>
          </a:xfrm>
          <a:noFill/>
          <a:ln>
            <a:solidFill>
              <a:schemeClr val="bg1"/>
            </a:solidFill>
          </a:ln>
        </p:spPr>
        <p:txBody>
          <a:bodyPr wrap="square">
            <a:normAutofit/>
          </a:bodyPr>
          <a:lstStyle/>
          <a:p>
            <a:r>
              <a:rPr lang="en-US" sz="2200">
                <a:solidFill>
                  <a:schemeClr val="bg1"/>
                </a:solidFill>
              </a:rPr>
              <a:t>Kebolehfahaman</a:t>
            </a:r>
          </a:p>
        </p:txBody>
      </p:sp>
      <p:sp>
        <p:nvSpPr>
          <p:cNvPr id="3" name="Content Placeholder 2">
            <a:extLst>
              <a:ext uri="{FF2B5EF4-FFF2-40B4-BE49-F238E27FC236}">
                <a16:creationId xmlns:a16="http://schemas.microsoft.com/office/drawing/2014/main" id="{EE8ED44D-1EF8-CB42-9363-1172FCD6D231}"/>
              </a:ext>
            </a:extLst>
          </p:cNvPr>
          <p:cNvSpPr>
            <a:spLocks noGrp="1"/>
          </p:cNvSpPr>
          <p:nvPr>
            <p:ph idx="1"/>
          </p:nvPr>
        </p:nvSpPr>
        <p:spPr>
          <a:xfrm>
            <a:off x="224119" y="1817843"/>
            <a:ext cx="4133724" cy="4235823"/>
          </a:xfrm>
        </p:spPr>
        <p:txBody>
          <a:bodyPr>
            <a:noAutofit/>
          </a:bodyPr>
          <a:lstStyle/>
          <a:p>
            <a:pPr>
              <a:lnSpc>
                <a:spcPct val="90000"/>
              </a:lnSpc>
            </a:pPr>
            <a:r>
              <a:rPr lang="en-US" sz="2400" b="1">
                <a:solidFill>
                  <a:schemeClr val="bg1"/>
                </a:solidFill>
              </a:rPr>
              <a:t>Maklumat mesti mudah difahami oleh pengguna Penyata Kewangan dan maklumat itu perlu dipersembahkan dengan jelas. </a:t>
            </a:r>
            <a:endParaRPr lang="ms-MY" sz="2400" b="1">
              <a:solidFill>
                <a:schemeClr val="bg1"/>
              </a:solidFill>
            </a:endParaRPr>
          </a:p>
          <a:p>
            <a:pPr>
              <a:lnSpc>
                <a:spcPct val="90000"/>
              </a:lnSpc>
            </a:pPr>
            <a:r>
              <a:rPr lang="en-US" sz="2400" b="1">
                <a:solidFill>
                  <a:schemeClr val="bg1"/>
                </a:solidFill>
              </a:rPr>
              <a:t> Jika terdapat maklumat tambahan untuk memberikan penerangan lanjutan tentang sesuatu butiran, maklumat  tersebut harus dinyatakan dengan jelas dalam bahagian nota</a:t>
            </a:r>
          </a:p>
        </p:txBody>
      </p:sp>
    </p:spTree>
    <p:extLst>
      <p:ext uri="{BB962C8B-B14F-4D97-AF65-F5344CB8AC3E}">
        <p14:creationId xmlns:p14="http://schemas.microsoft.com/office/powerpoint/2010/main" val="221201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A6EE-04F4-BF47-AC81-EBE4674FB783}"/>
              </a:ext>
            </a:extLst>
          </p:cNvPr>
          <p:cNvSpPr>
            <a:spLocks noGrp="1"/>
          </p:cNvSpPr>
          <p:nvPr>
            <p:ph type="title"/>
          </p:nvPr>
        </p:nvSpPr>
        <p:spPr>
          <a:xfrm>
            <a:off x="8312677" y="964692"/>
            <a:ext cx="3066937" cy="1188720"/>
          </a:xfrm>
        </p:spPr>
        <p:txBody>
          <a:bodyPr>
            <a:normAutofit/>
          </a:bodyPr>
          <a:lstStyle/>
          <a:p>
            <a:r>
              <a:rPr lang="en-US" sz="2400"/>
              <a:t>Kebolehsahan</a:t>
            </a:r>
          </a:p>
        </p:txBody>
      </p:sp>
      <p:sp>
        <p:nvSpPr>
          <p:cNvPr id="14" name="Rectangle 13">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A21531-3005-3844-9F90-49DDD74B7C53}"/>
              </a:ext>
            </a:extLst>
          </p:cNvPr>
          <p:cNvPicPr>
            <a:picLocks noChangeAspect="1"/>
          </p:cNvPicPr>
          <p:nvPr/>
        </p:nvPicPr>
        <p:blipFill>
          <a:blip r:embed="rId2"/>
          <a:stretch>
            <a:fillRect/>
          </a:stretch>
        </p:blipFill>
        <p:spPr>
          <a:xfrm>
            <a:off x="1143979" y="1354688"/>
            <a:ext cx="6227064" cy="4156565"/>
          </a:xfrm>
          <a:prstGeom prst="rect">
            <a:avLst/>
          </a:prstGeom>
        </p:spPr>
      </p:pic>
      <p:sp>
        <p:nvSpPr>
          <p:cNvPr id="3" name="Content Placeholder 2">
            <a:extLst>
              <a:ext uri="{FF2B5EF4-FFF2-40B4-BE49-F238E27FC236}">
                <a16:creationId xmlns:a16="http://schemas.microsoft.com/office/drawing/2014/main" id="{44F52D2E-5E6E-2E4D-9E85-F5833DD4A3E7}"/>
              </a:ext>
            </a:extLst>
          </p:cNvPr>
          <p:cNvSpPr>
            <a:spLocks noGrp="1"/>
          </p:cNvSpPr>
          <p:nvPr>
            <p:ph idx="1"/>
          </p:nvPr>
        </p:nvSpPr>
        <p:spPr>
          <a:xfrm>
            <a:off x="8311249" y="2638044"/>
            <a:ext cx="3467378" cy="3263206"/>
          </a:xfrm>
        </p:spPr>
        <p:txBody>
          <a:bodyPr>
            <a:noAutofit/>
          </a:bodyPr>
          <a:lstStyle/>
          <a:p>
            <a:r>
              <a:rPr lang="en-US" sz="2400" b="1"/>
              <a:t>Jika maklumat dalam Penyata Kewangan boleh disahkan, ini memberi jaminan kepada pengguna bahawa maklumat dalam Penyata Kewangan tersebut  boleh dipercayai.</a:t>
            </a:r>
          </a:p>
        </p:txBody>
      </p:sp>
    </p:spTree>
    <p:extLst>
      <p:ext uri="{BB962C8B-B14F-4D97-AF65-F5344CB8AC3E}">
        <p14:creationId xmlns:p14="http://schemas.microsoft.com/office/powerpoint/2010/main" val="3588469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8629B8F-3F40-A342-836E-72746DFCA67F}"/>
              </a:ext>
            </a:extLst>
          </p:cNvPr>
          <p:cNvPicPr>
            <a:picLocks noChangeAspect="1"/>
          </p:cNvPicPr>
          <p:nvPr/>
        </p:nvPicPr>
        <p:blipFill rotWithShape="1">
          <a:blip r:embed="rId2"/>
          <a:srcRect l="11933" r="14943"/>
          <a:stretch/>
        </p:blipFill>
        <p:spPr>
          <a:xfrm>
            <a:off x="4650909" y="10"/>
            <a:ext cx="7541090" cy="6857989"/>
          </a:xfrm>
          <a:prstGeom prst="rect">
            <a:avLst/>
          </a:prstGeom>
        </p:spPr>
      </p:pic>
      <p:sp>
        <p:nvSpPr>
          <p:cNvPr id="14"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DBCAB-76BC-4C41-942B-E1E990C19951}"/>
              </a:ext>
            </a:extLst>
          </p:cNvPr>
          <p:cNvSpPr>
            <a:spLocks noGrp="1"/>
          </p:cNvSpPr>
          <p:nvPr>
            <p:ph type="title"/>
          </p:nvPr>
        </p:nvSpPr>
        <p:spPr>
          <a:xfrm>
            <a:off x="643467" y="348627"/>
            <a:ext cx="3363974" cy="996079"/>
          </a:xfrm>
          <a:noFill/>
          <a:ln>
            <a:solidFill>
              <a:schemeClr val="bg1"/>
            </a:solidFill>
          </a:ln>
        </p:spPr>
        <p:txBody>
          <a:bodyPr wrap="square">
            <a:normAutofit/>
          </a:bodyPr>
          <a:lstStyle/>
          <a:p>
            <a:r>
              <a:rPr lang="en-US">
                <a:solidFill>
                  <a:schemeClr val="bg1"/>
                </a:solidFill>
              </a:rPr>
              <a:t>Pemasaan</a:t>
            </a:r>
          </a:p>
        </p:txBody>
      </p:sp>
      <p:sp>
        <p:nvSpPr>
          <p:cNvPr id="3" name="Content Placeholder 2">
            <a:extLst>
              <a:ext uri="{FF2B5EF4-FFF2-40B4-BE49-F238E27FC236}">
                <a16:creationId xmlns:a16="http://schemas.microsoft.com/office/drawing/2014/main" id="{19C9C869-D8C4-F74B-9D01-2459E9DA219F}"/>
              </a:ext>
            </a:extLst>
          </p:cNvPr>
          <p:cNvSpPr>
            <a:spLocks noGrp="1"/>
          </p:cNvSpPr>
          <p:nvPr>
            <p:ph idx="1"/>
          </p:nvPr>
        </p:nvSpPr>
        <p:spPr>
          <a:xfrm>
            <a:off x="323725" y="1693333"/>
            <a:ext cx="3959412" cy="4360333"/>
          </a:xfrm>
        </p:spPr>
        <p:txBody>
          <a:bodyPr>
            <a:noAutofit/>
          </a:bodyPr>
          <a:lstStyle/>
          <a:p>
            <a:pPr>
              <a:lnSpc>
                <a:spcPct val="90000"/>
              </a:lnSpc>
            </a:pPr>
            <a:r>
              <a:rPr lang="en-US" sz="2400" b="1">
                <a:solidFill>
                  <a:schemeClr val="bg1"/>
                </a:solidFill>
              </a:rPr>
              <a:t>Ketepatan masa adalah sangat penting kerana maklumat yang disampaikan tepat pada masanya adalah lebih relevan kepada pengguna. </a:t>
            </a:r>
            <a:endParaRPr lang="ms-MY" sz="2400" b="1">
              <a:solidFill>
                <a:schemeClr val="bg1"/>
              </a:solidFill>
            </a:endParaRPr>
          </a:p>
          <a:p>
            <a:pPr>
              <a:lnSpc>
                <a:spcPct val="90000"/>
              </a:lnSpc>
            </a:pPr>
            <a:r>
              <a:rPr lang="ms-MY" sz="2400" b="1">
                <a:solidFill>
                  <a:schemeClr val="bg1"/>
                </a:solidFill>
              </a:rPr>
              <a:t>K</a:t>
            </a:r>
            <a:r>
              <a:rPr lang="en-US" sz="2400" b="1">
                <a:solidFill>
                  <a:schemeClr val="bg1"/>
                </a:solidFill>
              </a:rPr>
              <a:t>elewatan dalam penyediaan maklumat kewangan menyebabkan Penyata Kewangan tersebut kurang relevan untuk membuat keputusan. </a:t>
            </a:r>
          </a:p>
        </p:txBody>
      </p:sp>
    </p:spTree>
    <p:extLst>
      <p:ext uri="{BB962C8B-B14F-4D97-AF65-F5344CB8AC3E}">
        <p14:creationId xmlns:p14="http://schemas.microsoft.com/office/powerpoint/2010/main" val="105135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F9D7-BDAE-8140-854B-67ADB3CE2621}"/>
              </a:ext>
            </a:extLst>
          </p:cNvPr>
          <p:cNvSpPr>
            <a:spLocks noGrp="1"/>
          </p:cNvSpPr>
          <p:nvPr>
            <p:ph type="title"/>
          </p:nvPr>
        </p:nvSpPr>
        <p:spPr>
          <a:xfrm>
            <a:off x="8312677" y="964692"/>
            <a:ext cx="3066937" cy="1188720"/>
          </a:xfrm>
        </p:spPr>
        <p:txBody>
          <a:bodyPr>
            <a:normAutofit/>
          </a:bodyPr>
          <a:lstStyle/>
          <a:p>
            <a:r>
              <a:rPr lang="en-US" sz="1500"/>
              <a:t>Membanding Beza Item-item dalam Komponen Penyata Kewangan</a:t>
            </a:r>
          </a:p>
        </p:txBody>
      </p:sp>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BA52B-4B40-C149-B2B6-A6E01099AC46}"/>
              </a:ext>
            </a:extLst>
          </p:cNvPr>
          <p:cNvPicPr>
            <a:picLocks noChangeAspect="1"/>
          </p:cNvPicPr>
          <p:nvPr/>
        </p:nvPicPr>
        <p:blipFill>
          <a:blip r:embed="rId2"/>
          <a:stretch>
            <a:fillRect/>
          </a:stretch>
        </p:blipFill>
        <p:spPr>
          <a:xfrm>
            <a:off x="1143979" y="1354688"/>
            <a:ext cx="6227064" cy="4156565"/>
          </a:xfrm>
          <a:prstGeom prst="rect">
            <a:avLst/>
          </a:prstGeom>
        </p:spPr>
      </p:pic>
      <p:sp>
        <p:nvSpPr>
          <p:cNvPr id="3" name="Content Placeholder 2">
            <a:extLst>
              <a:ext uri="{FF2B5EF4-FFF2-40B4-BE49-F238E27FC236}">
                <a16:creationId xmlns:a16="http://schemas.microsoft.com/office/drawing/2014/main" id="{047552AD-22DB-7E4D-A375-ED2101AB3886}"/>
              </a:ext>
            </a:extLst>
          </p:cNvPr>
          <p:cNvSpPr>
            <a:spLocks noGrp="1"/>
          </p:cNvSpPr>
          <p:nvPr>
            <p:ph idx="1"/>
          </p:nvPr>
        </p:nvSpPr>
        <p:spPr>
          <a:xfrm>
            <a:off x="7700227" y="2638044"/>
            <a:ext cx="4202910" cy="3263206"/>
          </a:xfrm>
        </p:spPr>
        <p:txBody>
          <a:bodyPr>
            <a:noAutofit/>
          </a:bodyPr>
          <a:lstStyle/>
          <a:p>
            <a:r>
              <a:rPr lang="en-US" sz="2400" b="1" err="1"/>
              <a:t>Sebagaimana</a:t>
            </a:r>
            <a:r>
              <a:rPr lang="en-US" sz="2400" b="1"/>
              <a:t>  yang  </a:t>
            </a:r>
            <a:r>
              <a:rPr lang="en-US" sz="2400" b="1" err="1"/>
              <a:t>kita</a:t>
            </a:r>
            <a:r>
              <a:rPr lang="en-US" sz="2400" b="1"/>
              <a:t>  </a:t>
            </a:r>
            <a:r>
              <a:rPr lang="en-US" sz="2400" b="1" err="1"/>
              <a:t>ketahui</a:t>
            </a:r>
            <a:r>
              <a:rPr lang="en-US" sz="2400" b="1"/>
              <a:t>,  </a:t>
            </a:r>
            <a:r>
              <a:rPr lang="en-US" sz="2400" b="1" err="1"/>
              <a:t>setiap</a:t>
            </a:r>
            <a:r>
              <a:rPr lang="en-US" sz="2400" b="1"/>
              <a:t> </a:t>
            </a:r>
            <a:r>
              <a:rPr lang="en-US" sz="2400" b="1" err="1"/>
              <a:t>jenis</a:t>
            </a:r>
            <a:r>
              <a:rPr lang="en-US" sz="2400" b="1"/>
              <a:t> </a:t>
            </a:r>
            <a:r>
              <a:rPr lang="en-US" sz="2400" b="1" err="1"/>
              <a:t>perniagaan</a:t>
            </a:r>
            <a:r>
              <a:rPr lang="en-US" sz="2400" b="1"/>
              <a:t> </a:t>
            </a:r>
            <a:r>
              <a:rPr lang="en-US" sz="2400" b="1" err="1"/>
              <a:t>menawarkan</a:t>
            </a:r>
            <a:r>
              <a:rPr lang="en-US" sz="2400" b="1"/>
              <a:t> </a:t>
            </a:r>
            <a:r>
              <a:rPr lang="en-US" sz="2400" b="1" err="1"/>
              <a:t>jualan</a:t>
            </a:r>
            <a:r>
              <a:rPr lang="en-US" sz="2400" b="1"/>
              <a:t> dan </a:t>
            </a:r>
            <a:r>
              <a:rPr lang="en-US" sz="2400" b="1" err="1"/>
              <a:t>perkhidmatan</a:t>
            </a:r>
            <a:r>
              <a:rPr lang="en-US" sz="2400" b="1"/>
              <a:t> yang  </a:t>
            </a:r>
            <a:r>
              <a:rPr lang="en-US" sz="2400" b="1" err="1"/>
              <a:t>berbeza</a:t>
            </a:r>
            <a:r>
              <a:rPr lang="en-US" sz="2400" b="1"/>
              <a:t>. </a:t>
            </a:r>
            <a:endParaRPr lang="ms-MY" sz="2400" b="1"/>
          </a:p>
          <a:p>
            <a:r>
              <a:rPr lang="en-US" sz="2400" b="1" err="1"/>
              <a:t>Oleh</a:t>
            </a:r>
            <a:r>
              <a:rPr lang="en-US" sz="2400" b="1"/>
              <a:t> yang </a:t>
            </a:r>
            <a:r>
              <a:rPr lang="en-US" sz="2400" b="1" err="1"/>
              <a:t>demikian</a:t>
            </a:r>
            <a:r>
              <a:rPr lang="en-US" sz="2400" b="1"/>
              <a:t>, </a:t>
            </a:r>
            <a:r>
              <a:rPr lang="en-US" sz="2400" b="1" err="1"/>
              <a:t>butiran</a:t>
            </a:r>
            <a:r>
              <a:rPr lang="en-US" sz="2400" b="1"/>
              <a:t> dalam </a:t>
            </a:r>
            <a:r>
              <a:rPr lang="en-US" sz="2400" b="1" err="1"/>
              <a:t>Penyata</a:t>
            </a:r>
            <a:r>
              <a:rPr lang="en-US" sz="2400" b="1"/>
              <a:t> </a:t>
            </a:r>
            <a:r>
              <a:rPr lang="en-US" sz="2400" b="1" err="1"/>
              <a:t>Kewangan</a:t>
            </a:r>
            <a:r>
              <a:rPr lang="en-US" sz="2400" b="1"/>
              <a:t> </a:t>
            </a:r>
            <a:r>
              <a:rPr lang="en-US" sz="2400" b="1" err="1"/>
              <a:t>bagi</a:t>
            </a:r>
            <a:r>
              <a:rPr lang="en-US" sz="2400" b="1"/>
              <a:t> </a:t>
            </a:r>
            <a:r>
              <a:rPr lang="en-US" sz="2400" b="1" err="1"/>
              <a:t>perniagaan</a:t>
            </a:r>
            <a:r>
              <a:rPr lang="en-US" sz="2400" b="1"/>
              <a:t> </a:t>
            </a:r>
            <a:r>
              <a:rPr lang="en-US" sz="2400" b="1" err="1"/>
              <a:t>turut</a:t>
            </a:r>
            <a:r>
              <a:rPr lang="en-US" sz="2400" b="1"/>
              <a:t> </a:t>
            </a:r>
            <a:r>
              <a:rPr lang="en-US" sz="2400" b="1" err="1"/>
              <a:t>berbeza</a:t>
            </a:r>
            <a:r>
              <a:rPr lang="en-US" sz="2400" b="1"/>
              <a:t>.</a:t>
            </a:r>
          </a:p>
        </p:txBody>
      </p:sp>
    </p:spTree>
    <p:extLst>
      <p:ext uri="{BB962C8B-B14F-4D97-AF65-F5344CB8AC3E}">
        <p14:creationId xmlns:p14="http://schemas.microsoft.com/office/powerpoint/2010/main" val="226842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265400F-1DC6-EF4A-88A0-49A8C5B527EF}"/>
              </a:ext>
            </a:extLst>
          </p:cNvPr>
          <p:cNvPicPr>
            <a:picLocks noChangeAspect="1"/>
          </p:cNvPicPr>
          <p:nvPr/>
        </p:nvPicPr>
        <p:blipFill>
          <a:blip r:embed="rId2"/>
          <a:stretch>
            <a:fillRect/>
          </a:stretch>
        </p:blipFill>
        <p:spPr>
          <a:xfrm>
            <a:off x="1510353" y="1124712"/>
            <a:ext cx="9171294" cy="4608576"/>
          </a:xfrm>
          <a:prstGeom prst="rect">
            <a:avLst/>
          </a:prstGeom>
        </p:spPr>
      </p:pic>
    </p:spTree>
    <p:extLst>
      <p:ext uri="{BB962C8B-B14F-4D97-AF65-F5344CB8AC3E}">
        <p14:creationId xmlns:p14="http://schemas.microsoft.com/office/powerpoint/2010/main" val="204725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265400F-1DC6-EF4A-88A0-49A8C5B527EF}"/>
              </a:ext>
            </a:extLst>
          </p:cNvPr>
          <p:cNvPicPr>
            <a:picLocks noChangeAspect="1"/>
          </p:cNvPicPr>
          <p:nvPr/>
        </p:nvPicPr>
        <p:blipFill rotWithShape="1">
          <a:blip r:embed="rId2"/>
          <a:srcRect b="85291"/>
          <a:stretch/>
        </p:blipFill>
        <p:spPr>
          <a:xfrm>
            <a:off x="1510353" y="1124712"/>
            <a:ext cx="9171294" cy="677869"/>
          </a:xfrm>
          <a:prstGeom prst="rect">
            <a:avLst/>
          </a:prstGeom>
        </p:spPr>
      </p:pic>
      <p:pic>
        <p:nvPicPr>
          <p:cNvPr id="2" name="Picture 2">
            <a:extLst>
              <a:ext uri="{FF2B5EF4-FFF2-40B4-BE49-F238E27FC236}">
                <a16:creationId xmlns:a16="http://schemas.microsoft.com/office/drawing/2014/main" id="{3F8D619B-FE95-CB43-871D-677176C8F12F}"/>
              </a:ext>
            </a:extLst>
          </p:cNvPr>
          <p:cNvPicPr>
            <a:picLocks noChangeAspect="1"/>
          </p:cNvPicPr>
          <p:nvPr/>
        </p:nvPicPr>
        <p:blipFill>
          <a:blip r:embed="rId3"/>
          <a:stretch>
            <a:fillRect/>
          </a:stretch>
        </p:blipFill>
        <p:spPr>
          <a:xfrm>
            <a:off x="1510353" y="1802581"/>
            <a:ext cx="9171294" cy="3985572"/>
          </a:xfrm>
          <a:prstGeom prst="rect">
            <a:avLst/>
          </a:prstGeom>
        </p:spPr>
      </p:pic>
    </p:spTree>
    <p:extLst>
      <p:ext uri="{BB962C8B-B14F-4D97-AF65-F5344CB8AC3E}">
        <p14:creationId xmlns:p14="http://schemas.microsoft.com/office/powerpoint/2010/main" val="199864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A7B5EE9-8BDA-5544-B2CA-A44E8FDDA3E1}"/>
              </a:ext>
            </a:extLst>
          </p:cNvPr>
          <p:cNvPicPr>
            <a:picLocks noChangeAspect="1"/>
          </p:cNvPicPr>
          <p:nvPr/>
        </p:nvPicPr>
        <p:blipFill rotWithShape="1">
          <a:blip r:embed="rId2">
            <a:alphaModFix amt="40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990A68-3690-F442-AB56-8D1CFB3C5D9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en-GB" sz="3600" b="1">
                <a:solidFill>
                  <a:schemeClr val="tx1"/>
                </a:solidFill>
              </a:rPr>
              <a:t>PENYATA  KEWANGAN</a:t>
            </a:r>
            <a:endParaRPr lang="en-US" sz="3600" b="1" dirty="0">
              <a:solidFill>
                <a:schemeClr val="tx1"/>
              </a:solidFill>
            </a:endParaRPr>
          </a:p>
        </p:txBody>
      </p:sp>
    </p:spTree>
    <p:extLst>
      <p:ext uri="{BB962C8B-B14F-4D97-AF65-F5344CB8AC3E}">
        <p14:creationId xmlns:p14="http://schemas.microsoft.com/office/powerpoint/2010/main" val="340375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265400F-1DC6-EF4A-88A0-49A8C5B527EF}"/>
              </a:ext>
            </a:extLst>
          </p:cNvPr>
          <p:cNvPicPr>
            <a:picLocks noChangeAspect="1"/>
          </p:cNvPicPr>
          <p:nvPr/>
        </p:nvPicPr>
        <p:blipFill rotWithShape="1">
          <a:blip r:embed="rId2"/>
          <a:srcRect b="85291"/>
          <a:stretch/>
        </p:blipFill>
        <p:spPr>
          <a:xfrm>
            <a:off x="1510353" y="1124712"/>
            <a:ext cx="9171294" cy="677869"/>
          </a:xfrm>
          <a:prstGeom prst="rect">
            <a:avLst/>
          </a:prstGeom>
        </p:spPr>
      </p:pic>
      <p:pic>
        <p:nvPicPr>
          <p:cNvPr id="3" name="Picture 4">
            <a:extLst>
              <a:ext uri="{FF2B5EF4-FFF2-40B4-BE49-F238E27FC236}">
                <a16:creationId xmlns:a16="http://schemas.microsoft.com/office/drawing/2014/main" id="{EF21A943-D222-7847-9B74-DCFD2A5EF54B}"/>
              </a:ext>
            </a:extLst>
          </p:cNvPr>
          <p:cNvPicPr>
            <a:picLocks noChangeAspect="1"/>
          </p:cNvPicPr>
          <p:nvPr/>
        </p:nvPicPr>
        <p:blipFill>
          <a:blip r:embed="rId3"/>
          <a:stretch>
            <a:fillRect/>
          </a:stretch>
        </p:blipFill>
        <p:spPr>
          <a:xfrm>
            <a:off x="1510353" y="1802581"/>
            <a:ext cx="9171294" cy="3753835"/>
          </a:xfrm>
          <a:prstGeom prst="rect">
            <a:avLst/>
          </a:prstGeom>
        </p:spPr>
      </p:pic>
    </p:spTree>
    <p:extLst>
      <p:ext uri="{BB962C8B-B14F-4D97-AF65-F5344CB8AC3E}">
        <p14:creationId xmlns:p14="http://schemas.microsoft.com/office/powerpoint/2010/main" val="18053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A7069B-AF19-5341-8370-3585A251CC3E}"/>
              </a:ext>
            </a:extLst>
          </p:cNvPr>
          <p:cNvPicPr>
            <a:picLocks noChangeAspect="1"/>
          </p:cNvPicPr>
          <p:nvPr/>
        </p:nvPicPr>
        <p:blipFill rotWithShape="1">
          <a:blip r:embed="rId2"/>
          <a:srcRect l="762" r="25839" b="-1"/>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37020-76C2-9344-A6B0-262AA5DF6866}"/>
              </a:ext>
            </a:extLst>
          </p:cNvPr>
          <p:cNvSpPr>
            <a:spLocks noGrp="1"/>
          </p:cNvSpPr>
          <p:nvPr>
            <p:ph type="title"/>
          </p:nvPr>
        </p:nvSpPr>
        <p:spPr>
          <a:xfrm>
            <a:off x="643467" y="643467"/>
            <a:ext cx="3363974" cy="1190243"/>
          </a:xfrm>
          <a:noFill/>
          <a:ln>
            <a:solidFill>
              <a:schemeClr val="bg1"/>
            </a:solidFill>
          </a:ln>
        </p:spPr>
        <p:txBody>
          <a:bodyPr wrap="square">
            <a:normAutofit fontScale="90000"/>
          </a:bodyPr>
          <a:lstStyle/>
          <a:p>
            <a:r>
              <a:rPr lang="en-US" sz="1800">
                <a:solidFill>
                  <a:schemeClr val="bg1"/>
                </a:solidFill>
              </a:rPr>
              <a:t>Pihak yang Bertanggungjawab Menyediakan Penyata Kewangan</a:t>
            </a:r>
          </a:p>
        </p:txBody>
      </p:sp>
      <p:sp>
        <p:nvSpPr>
          <p:cNvPr id="3" name="Content Placeholder 2">
            <a:extLst>
              <a:ext uri="{FF2B5EF4-FFF2-40B4-BE49-F238E27FC236}">
                <a16:creationId xmlns:a16="http://schemas.microsoft.com/office/drawing/2014/main" id="{3E8100BC-464D-344D-82A9-C2FC723F6B6F}"/>
              </a:ext>
            </a:extLst>
          </p:cNvPr>
          <p:cNvSpPr>
            <a:spLocks noGrp="1"/>
          </p:cNvSpPr>
          <p:nvPr>
            <p:ph idx="1"/>
          </p:nvPr>
        </p:nvSpPr>
        <p:spPr>
          <a:xfrm>
            <a:off x="298823" y="2066863"/>
            <a:ext cx="4352086" cy="3986803"/>
          </a:xfrm>
        </p:spPr>
        <p:txBody>
          <a:bodyPr>
            <a:noAutofit/>
          </a:bodyPr>
          <a:lstStyle/>
          <a:p>
            <a:pPr>
              <a:lnSpc>
                <a:spcPct val="90000"/>
              </a:lnSpc>
            </a:pPr>
            <a:r>
              <a:rPr lang="en-US" sz="2100" b="1">
                <a:solidFill>
                  <a:schemeClr val="bg1"/>
                </a:solidFill>
              </a:rPr>
              <a:t>Pada asasnya, pemilik perniagaan  merupakan orang yang  bertanggungjawab  untuk menyediakan Penyata Kewangan. </a:t>
            </a:r>
            <a:endParaRPr lang="ms-MY" sz="2100" b="1">
              <a:solidFill>
                <a:schemeClr val="bg1"/>
              </a:solidFill>
            </a:endParaRPr>
          </a:p>
          <a:p>
            <a:pPr>
              <a:lnSpc>
                <a:spcPct val="90000"/>
              </a:lnSpc>
            </a:pPr>
            <a:r>
              <a:rPr lang="en-US" sz="2100" b="1">
                <a:solidFill>
                  <a:schemeClr val="bg1"/>
                </a:solidFill>
              </a:rPr>
              <a:t>Penyata Kewangan ini  disediakan  oleh  pemilik sendiri atau  pekerjanya.  </a:t>
            </a:r>
            <a:endParaRPr lang="ms-MY" sz="2100" b="1">
              <a:solidFill>
                <a:schemeClr val="bg1"/>
              </a:solidFill>
            </a:endParaRPr>
          </a:p>
          <a:p>
            <a:pPr>
              <a:lnSpc>
                <a:spcPct val="90000"/>
              </a:lnSpc>
            </a:pPr>
            <a:r>
              <a:rPr lang="en-US" sz="2100" b="1">
                <a:solidFill>
                  <a:schemeClr val="bg1"/>
                </a:solidFill>
              </a:rPr>
              <a:t>Pemilik perniagaan  juga boleh menggunakan  khidmat luar yang mempunyai kepakaran dalam bidang perakaunan.</a:t>
            </a:r>
          </a:p>
        </p:txBody>
      </p:sp>
    </p:spTree>
    <p:extLst>
      <p:ext uri="{BB962C8B-B14F-4D97-AF65-F5344CB8AC3E}">
        <p14:creationId xmlns:p14="http://schemas.microsoft.com/office/powerpoint/2010/main" val="2753637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128D0-7A33-7A41-B638-DFDAB7EA4B70}"/>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a:t>Penyedia Penyata Kewangan</a:t>
            </a:r>
          </a:p>
        </p:txBody>
      </p:sp>
      <p:sp>
        <p:nvSpPr>
          <p:cNvPr id="11" name="Rectangle 10">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45134AB-F740-B844-AD10-799E0C762D38}"/>
              </a:ext>
            </a:extLst>
          </p:cNvPr>
          <p:cNvPicPr>
            <a:picLocks noChangeAspect="1"/>
          </p:cNvPicPr>
          <p:nvPr/>
        </p:nvPicPr>
        <p:blipFill>
          <a:blip r:embed="rId2"/>
          <a:stretch>
            <a:fillRect/>
          </a:stretch>
        </p:blipFill>
        <p:spPr>
          <a:xfrm>
            <a:off x="5433741" y="1122807"/>
            <a:ext cx="5338734" cy="4297680"/>
          </a:xfrm>
          <a:prstGeom prst="rect">
            <a:avLst/>
          </a:prstGeom>
        </p:spPr>
      </p:pic>
    </p:spTree>
    <p:extLst>
      <p:ext uri="{BB962C8B-B14F-4D97-AF65-F5344CB8AC3E}">
        <p14:creationId xmlns:p14="http://schemas.microsoft.com/office/powerpoint/2010/main" val="324100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06E3-F52A-4645-9957-C3763988B1D1}"/>
              </a:ext>
            </a:extLst>
          </p:cNvPr>
          <p:cNvSpPr>
            <a:spLocks noGrp="1"/>
          </p:cNvSpPr>
          <p:nvPr>
            <p:ph type="title"/>
          </p:nvPr>
        </p:nvSpPr>
        <p:spPr>
          <a:xfrm>
            <a:off x="6900672" y="978776"/>
            <a:ext cx="4486656" cy="1174991"/>
          </a:xfrm>
        </p:spPr>
        <p:txBody>
          <a:bodyPr>
            <a:normAutofit/>
          </a:bodyPr>
          <a:lstStyle/>
          <a:p>
            <a:r>
              <a:rPr lang="en-US" sz="2400"/>
              <a:t>Pemilik Perniagaan </a:t>
            </a:r>
          </a:p>
        </p:txBody>
      </p:sp>
      <p:pic>
        <p:nvPicPr>
          <p:cNvPr id="6" name="Picture 5">
            <a:extLst>
              <a:ext uri="{FF2B5EF4-FFF2-40B4-BE49-F238E27FC236}">
                <a16:creationId xmlns:a16="http://schemas.microsoft.com/office/drawing/2014/main" id="{1ACB13EC-4F98-2048-B3C7-CEC2DC9A9D01}"/>
              </a:ext>
            </a:extLst>
          </p:cNvPr>
          <p:cNvPicPr>
            <a:picLocks noChangeAspect="1"/>
          </p:cNvPicPr>
          <p:nvPr/>
        </p:nvPicPr>
        <p:blipFill rotWithShape="1">
          <a:blip r:embed="rId2"/>
          <a:srcRect l="33338" r="7419"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4A7E0CC5-CD32-884E-BC01-17462F9F6988}"/>
              </a:ext>
            </a:extLst>
          </p:cNvPr>
          <p:cNvSpPr>
            <a:spLocks noGrp="1"/>
          </p:cNvSpPr>
          <p:nvPr>
            <p:ph idx="1"/>
          </p:nvPr>
        </p:nvSpPr>
        <p:spPr>
          <a:xfrm>
            <a:off x="6474511" y="2640692"/>
            <a:ext cx="5403724" cy="3255252"/>
          </a:xfrm>
        </p:spPr>
        <p:txBody>
          <a:bodyPr>
            <a:noAutofit/>
          </a:bodyPr>
          <a:lstStyle/>
          <a:p>
            <a:pPr>
              <a:lnSpc>
                <a:spcPct val="90000"/>
              </a:lnSpc>
            </a:pPr>
            <a:r>
              <a:rPr lang="en-US" sz="2000" b="1" err="1"/>
              <a:t>Bagi</a:t>
            </a:r>
            <a:r>
              <a:rPr lang="en-US" sz="2000" b="1"/>
              <a:t> </a:t>
            </a:r>
            <a:r>
              <a:rPr lang="en-US" sz="2000" b="1" err="1"/>
              <a:t>perniagaan</a:t>
            </a:r>
            <a:r>
              <a:rPr lang="en-US" sz="2000" b="1"/>
              <a:t> </a:t>
            </a:r>
            <a:r>
              <a:rPr lang="en-US" sz="2000" b="1" err="1"/>
              <a:t>kecil-kecilan</a:t>
            </a:r>
            <a:r>
              <a:rPr lang="en-US" sz="2000" b="1"/>
              <a:t>, </a:t>
            </a:r>
            <a:r>
              <a:rPr lang="en-US" sz="2000" b="1" err="1"/>
              <a:t>majikan</a:t>
            </a:r>
            <a:r>
              <a:rPr lang="en-US" sz="2000" b="1"/>
              <a:t> </a:t>
            </a:r>
            <a:r>
              <a:rPr lang="en-US" sz="2000" b="1" err="1"/>
              <a:t>sendiri</a:t>
            </a:r>
            <a:r>
              <a:rPr lang="en-US" sz="2000" b="1"/>
              <a:t> akan </a:t>
            </a:r>
            <a:r>
              <a:rPr lang="en-US" sz="2000" b="1" err="1"/>
              <a:t>mengurus</a:t>
            </a:r>
            <a:r>
              <a:rPr lang="en-US" sz="2000" b="1"/>
              <a:t> dan </a:t>
            </a:r>
            <a:r>
              <a:rPr lang="en-US" sz="2000" b="1" err="1"/>
              <a:t>menyediakan</a:t>
            </a:r>
            <a:r>
              <a:rPr lang="en-US" sz="2000" b="1"/>
              <a:t>  </a:t>
            </a:r>
            <a:r>
              <a:rPr lang="en-US" sz="2000" b="1" err="1"/>
              <a:t>laporan</a:t>
            </a:r>
            <a:r>
              <a:rPr lang="en-US" sz="2000" b="1"/>
              <a:t> </a:t>
            </a:r>
            <a:r>
              <a:rPr lang="en-US" sz="2000" b="1" err="1"/>
              <a:t>kewangan</a:t>
            </a:r>
            <a:r>
              <a:rPr lang="en-US" sz="2000" b="1"/>
              <a:t>. </a:t>
            </a:r>
            <a:endParaRPr lang="ms-MY" sz="2000" b="1"/>
          </a:p>
          <a:p>
            <a:pPr>
              <a:lnSpc>
                <a:spcPct val="90000"/>
              </a:lnSpc>
            </a:pPr>
            <a:r>
              <a:rPr lang="en-US" sz="2000" b="1" err="1"/>
              <a:t>Pemilik</a:t>
            </a:r>
            <a:r>
              <a:rPr lang="en-US" sz="2000" b="1"/>
              <a:t> </a:t>
            </a:r>
            <a:r>
              <a:rPr lang="en-US" sz="2000" b="1" err="1"/>
              <a:t>mampu</a:t>
            </a:r>
            <a:r>
              <a:rPr lang="en-US" sz="2000" b="1"/>
              <a:t> </a:t>
            </a:r>
            <a:r>
              <a:rPr lang="en-US" sz="2000" b="1" err="1"/>
              <a:t>mengendalikan</a:t>
            </a:r>
            <a:r>
              <a:rPr lang="en-US" sz="2000" b="1"/>
              <a:t> dan </a:t>
            </a:r>
            <a:r>
              <a:rPr lang="en-US" sz="2000" b="1" err="1"/>
              <a:t>menyelenggara</a:t>
            </a:r>
            <a:r>
              <a:rPr lang="en-US" sz="2000" b="1"/>
              <a:t> </a:t>
            </a:r>
            <a:r>
              <a:rPr lang="en-US" sz="2000" b="1" err="1"/>
              <a:t>semua</a:t>
            </a:r>
            <a:r>
              <a:rPr lang="en-US" sz="2000" b="1"/>
              <a:t>  </a:t>
            </a:r>
            <a:r>
              <a:rPr lang="en-US" sz="2000" b="1" err="1"/>
              <a:t>rekod</a:t>
            </a:r>
            <a:r>
              <a:rPr lang="en-US" sz="2000" b="1"/>
              <a:t>  </a:t>
            </a:r>
            <a:r>
              <a:rPr lang="en-US" sz="2000" b="1" err="1"/>
              <a:t>kewangan</a:t>
            </a:r>
            <a:r>
              <a:rPr lang="en-US" sz="2000" b="1"/>
              <a:t> </a:t>
            </a:r>
            <a:r>
              <a:rPr lang="en-US" sz="2000" b="1" err="1"/>
              <a:t>kerana</a:t>
            </a:r>
            <a:r>
              <a:rPr lang="en-US" sz="2000" b="1"/>
              <a:t> </a:t>
            </a:r>
            <a:r>
              <a:rPr lang="en-US" sz="2000" b="1" err="1"/>
              <a:t>volum</a:t>
            </a:r>
            <a:r>
              <a:rPr lang="en-US" sz="2000" b="1"/>
              <a:t>  </a:t>
            </a:r>
            <a:r>
              <a:rPr lang="en-US" sz="2000" b="1" err="1"/>
              <a:t>perniagaan</a:t>
            </a:r>
            <a:r>
              <a:rPr lang="en-US" sz="2000" b="1"/>
              <a:t> </a:t>
            </a:r>
            <a:r>
              <a:rPr lang="en-US" sz="2000" b="1" err="1"/>
              <a:t>adalah</a:t>
            </a:r>
            <a:r>
              <a:rPr lang="en-US" sz="2000" b="1"/>
              <a:t> </a:t>
            </a:r>
            <a:r>
              <a:rPr lang="en-US" sz="2000" b="1" err="1"/>
              <a:t>rendah</a:t>
            </a:r>
            <a:r>
              <a:rPr lang="en-US" sz="2000" b="1"/>
              <a:t> dan </a:t>
            </a:r>
            <a:r>
              <a:rPr lang="en-US" sz="2000" b="1" err="1"/>
              <a:t>masih</a:t>
            </a:r>
            <a:r>
              <a:rPr lang="en-US" sz="2000" b="1"/>
              <a:t> </a:t>
            </a:r>
            <a:r>
              <a:rPr lang="en-US" sz="2000" b="1" err="1"/>
              <a:t>lagi</a:t>
            </a:r>
            <a:r>
              <a:rPr lang="en-US" sz="2000" b="1"/>
              <a:t> </a:t>
            </a:r>
            <a:r>
              <a:rPr lang="en-US" sz="2000" b="1" err="1"/>
              <a:t>dapat</a:t>
            </a:r>
            <a:r>
              <a:rPr lang="en-US" sz="2000" b="1"/>
              <a:t> </a:t>
            </a:r>
            <a:r>
              <a:rPr lang="en-US" sz="2000" b="1" err="1"/>
              <a:t>ditangani</a:t>
            </a:r>
            <a:r>
              <a:rPr lang="en-US" sz="2000" b="1"/>
              <a:t>. </a:t>
            </a:r>
            <a:endParaRPr lang="ms-MY" sz="2000" b="1"/>
          </a:p>
          <a:p>
            <a:pPr>
              <a:lnSpc>
                <a:spcPct val="90000"/>
              </a:lnSpc>
            </a:pPr>
            <a:r>
              <a:rPr lang="en-US" sz="2000" b="1"/>
              <a:t>Hal ini </a:t>
            </a:r>
            <a:r>
              <a:rPr lang="en-US" sz="2000" b="1" err="1"/>
              <a:t>menjadi</a:t>
            </a:r>
            <a:r>
              <a:rPr lang="en-US" sz="2000" b="1"/>
              <a:t>  </a:t>
            </a:r>
            <a:r>
              <a:rPr lang="en-US" sz="2000" b="1" err="1"/>
              <a:t>satu</a:t>
            </a:r>
            <a:r>
              <a:rPr lang="en-US" sz="2000" b="1"/>
              <a:t> </a:t>
            </a:r>
            <a:r>
              <a:rPr lang="en-US" sz="2000" b="1" err="1"/>
              <a:t>kelebihan</a:t>
            </a:r>
            <a:r>
              <a:rPr lang="en-US" sz="2000" b="1"/>
              <a:t> </a:t>
            </a:r>
            <a:r>
              <a:rPr lang="en-US" sz="2000" b="1" err="1"/>
              <a:t>kepada</a:t>
            </a:r>
            <a:r>
              <a:rPr lang="en-US" sz="2000" b="1"/>
              <a:t> </a:t>
            </a:r>
            <a:r>
              <a:rPr lang="en-US" sz="2000" b="1" err="1"/>
              <a:t>pemilik</a:t>
            </a:r>
            <a:r>
              <a:rPr lang="en-US" sz="2000" b="1"/>
              <a:t> </a:t>
            </a:r>
            <a:r>
              <a:rPr lang="en-US" sz="2000" b="1" err="1"/>
              <a:t>kerana</a:t>
            </a:r>
            <a:r>
              <a:rPr lang="en-US" sz="2000" b="1"/>
              <a:t> </a:t>
            </a:r>
            <a:r>
              <a:rPr lang="en-US" sz="2000" b="1" err="1"/>
              <a:t>pemilik</a:t>
            </a:r>
            <a:r>
              <a:rPr lang="en-US" sz="2000" b="1"/>
              <a:t> akan </a:t>
            </a:r>
            <a:r>
              <a:rPr lang="en-US" sz="2000" b="1" err="1"/>
              <a:t>mengetahui</a:t>
            </a:r>
            <a:r>
              <a:rPr lang="en-US" sz="2000" b="1"/>
              <a:t> </a:t>
            </a:r>
            <a:r>
              <a:rPr lang="en-US" sz="2000" b="1" err="1"/>
              <a:t>semua</a:t>
            </a:r>
            <a:r>
              <a:rPr lang="en-US" sz="2000" b="1"/>
              <a:t> urus </a:t>
            </a:r>
            <a:r>
              <a:rPr lang="en-US" sz="2000" b="1" err="1"/>
              <a:t>niaga</a:t>
            </a:r>
            <a:r>
              <a:rPr lang="en-US" sz="2000" b="1"/>
              <a:t> dan </a:t>
            </a:r>
            <a:r>
              <a:rPr lang="en-US" sz="2000" b="1" err="1"/>
              <a:t>rekod</a:t>
            </a:r>
            <a:r>
              <a:rPr lang="en-US" sz="2000" b="1"/>
              <a:t> </a:t>
            </a:r>
            <a:r>
              <a:rPr lang="en-US" sz="2000" b="1" err="1"/>
              <a:t>kewangan</a:t>
            </a:r>
            <a:r>
              <a:rPr lang="en-US" sz="2000" b="1"/>
              <a:t>  </a:t>
            </a:r>
            <a:r>
              <a:rPr lang="en-US" sz="2000" b="1" err="1"/>
              <a:t>dengan</a:t>
            </a:r>
            <a:r>
              <a:rPr lang="en-US" sz="2000" b="1"/>
              <a:t>  </a:t>
            </a:r>
            <a:r>
              <a:rPr lang="en-US" sz="2000" b="1" err="1"/>
              <a:t>jelas</a:t>
            </a:r>
            <a:r>
              <a:rPr lang="en-US" sz="2000" b="1"/>
              <a:t> agar </a:t>
            </a:r>
            <a:r>
              <a:rPr lang="en-US" sz="2000" b="1" err="1"/>
              <a:t>risiko</a:t>
            </a:r>
            <a:r>
              <a:rPr lang="en-US" sz="2000" b="1"/>
              <a:t> </a:t>
            </a:r>
            <a:r>
              <a:rPr lang="en-US" sz="2000" b="1" err="1"/>
              <a:t>penyelewengan</a:t>
            </a:r>
            <a:r>
              <a:rPr lang="en-US" sz="2000" b="1"/>
              <a:t> </a:t>
            </a:r>
            <a:r>
              <a:rPr lang="en-US" sz="2000" b="1" err="1"/>
              <a:t>oleh</a:t>
            </a:r>
            <a:r>
              <a:rPr lang="en-US" sz="2000" b="1"/>
              <a:t> </a:t>
            </a:r>
            <a:r>
              <a:rPr lang="en-US" sz="2000" b="1" err="1"/>
              <a:t>pekerja</a:t>
            </a:r>
            <a:r>
              <a:rPr lang="en-US" sz="2000" b="1"/>
              <a:t> </a:t>
            </a:r>
            <a:r>
              <a:rPr lang="en-US" sz="2000" b="1" err="1"/>
              <a:t>dapat</a:t>
            </a:r>
            <a:r>
              <a:rPr lang="en-US" sz="2000" b="1"/>
              <a:t> </a:t>
            </a:r>
            <a:r>
              <a:rPr lang="en-US" sz="2000" b="1" err="1"/>
              <a:t>dikawal</a:t>
            </a:r>
            <a:r>
              <a:rPr lang="en-US" sz="2000" b="1"/>
              <a:t>.</a:t>
            </a:r>
          </a:p>
        </p:txBody>
      </p:sp>
    </p:spTree>
    <p:extLst>
      <p:ext uri="{BB962C8B-B14F-4D97-AF65-F5344CB8AC3E}">
        <p14:creationId xmlns:p14="http://schemas.microsoft.com/office/powerpoint/2010/main" val="382224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01BD04-AC66-CC4D-B878-C9106DA1811C}"/>
              </a:ext>
            </a:extLst>
          </p:cNvPr>
          <p:cNvPicPr>
            <a:picLocks noChangeAspect="1"/>
          </p:cNvPicPr>
          <p:nvPr/>
        </p:nvPicPr>
        <p:blipFill rotWithShape="1">
          <a:blip r:embed="rId2"/>
          <a:srcRect l="10870" r="15730" b="-1"/>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B61F2-8ECB-2940-83E5-AA39B2BAA23B}"/>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Pekerja Sendiri</a:t>
            </a:r>
          </a:p>
        </p:txBody>
      </p:sp>
      <p:sp>
        <p:nvSpPr>
          <p:cNvPr id="3" name="Content Placeholder 2">
            <a:extLst>
              <a:ext uri="{FF2B5EF4-FFF2-40B4-BE49-F238E27FC236}">
                <a16:creationId xmlns:a16="http://schemas.microsoft.com/office/drawing/2014/main" id="{4C82C611-89CF-144D-AA25-DB594FCA828D}"/>
              </a:ext>
            </a:extLst>
          </p:cNvPr>
          <p:cNvSpPr>
            <a:spLocks noGrp="1"/>
          </p:cNvSpPr>
          <p:nvPr>
            <p:ph idx="1"/>
          </p:nvPr>
        </p:nvSpPr>
        <p:spPr>
          <a:xfrm>
            <a:off x="199217" y="2638044"/>
            <a:ext cx="4208430" cy="3415622"/>
          </a:xfrm>
        </p:spPr>
        <p:txBody>
          <a:bodyPr>
            <a:noAutofit/>
          </a:bodyPr>
          <a:lstStyle/>
          <a:p>
            <a:pPr>
              <a:lnSpc>
                <a:spcPct val="90000"/>
              </a:lnSpc>
            </a:pPr>
            <a:r>
              <a:rPr lang="en-US" sz="2000" b="1">
                <a:solidFill>
                  <a:schemeClr val="bg1"/>
                </a:solidFill>
              </a:rPr>
              <a:t>Bagi  perniagaan yang volum  perniagaannya tinggi,  majikan tidak mampu lagi  mengurus dan mengendalikan akaun dan  Penyata  Kewangan kerana menghadapi kekangan dari segi masa dan tenaga.</a:t>
            </a:r>
            <a:endParaRPr lang="ms-MY" sz="2000" b="1">
              <a:solidFill>
                <a:schemeClr val="bg1"/>
              </a:solidFill>
            </a:endParaRPr>
          </a:p>
          <a:p>
            <a:pPr>
              <a:lnSpc>
                <a:spcPct val="90000"/>
              </a:lnSpc>
            </a:pPr>
            <a:r>
              <a:rPr lang="en-US" sz="2000" b="1">
                <a:solidFill>
                  <a:schemeClr val="bg1"/>
                </a:solidFill>
              </a:rPr>
              <a:t>Oleh yang demikian, majikan akan mengupah pekerja untuk mengurus dan mengendalikan akaun dan Penyata  Kewangan  sama ada secara sepenuh masa ataupun secara separuh masa.</a:t>
            </a:r>
          </a:p>
        </p:txBody>
      </p:sp>
    </p:spTree>
    <p:extLst>
      <p:ext uri="{BB962C8B-B14F-4D97-AF65-F5344CB8AC3E}">
        <p14:creationId xmlns:p14="http://schemas.microsoft.com/office/powerpoint/2010/main" val="70185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5647-96A9-FF43-B5A0-7EEECC279322}"/>
              </a:ext>
            </a:extLst>
          </p:cNvPr>
          <p:cNvSpPr>
            <a:spLocks noGrp="1"/>
          </p:cNvSpPr>
          <p:nvPr>
            <p:ph type="title"/>
          </p:nvPr>
        </p:nvSpPr>
        <p:spPr>
          <a:xfrm>
            <a:off x="5445496" y="473138"/>
            <a:ext cx="5925310" cy="1020980"/>
          </a:xfrm>
        </p:spPr>
        <p:txBody>
          <a:bodyPr>
            <a:normAutofit/>
          </a:bodyPr>
          <a:lstStyle/>
          <a:p>
            <a:r>
              <a:rPr lang="en-US" sz="2400"/>
              <a:t>Pihak Luar</a:t>
            </a:r>
          </a:p>
        </p:txBody>
      </p:sp>
      <p:pic>
        <p:nvPicPr>
          <p:cNvPr id="6" name="Picture 5">
            <a:extLst>
              <a:ext uri="{FF2B5EF4-FFF2-40B4-BE49-F238E27FC236}">
                <a16:creationId xmlns:a16="http://schemas.microsoft.com/office/drawing/2014/main" id="{4A05D591-19F5-794A-A3E4-1C357E0C35AC}"/>
              </a:ext>
            </a:extLst>
          </p:cNvPr>
          <p:cNvPicPr>
            <a:picLocks noChangeAspect="1"/>
          </p:cNvPicPr>
          <p:nvPr/>
        </p:nvPicPr>
        <p:blipFill rotWithShape="1">
          <a:blip r:embed="rId2"/>
          <a:srcRect l="20856" r="33813"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D937FA8F-256F-B948-AD63-FD5B664137C2}"/>
              </a:ext>
            </a:extLst>
          </p:cNvPr>
          <p:cNvSpPr>
            <a:spLocks noGrp="1"/>
          </p:cNvSpPr>
          <p:nvPr>
            <p:ph idx="1"/>
          </p:nvPr>
        </p:nvSpPr>
        <p:spPr>
          <a:xfrm>
            <a:off x="5445496" y="1892549"/>
            <a:ext cx="5925310" cy="4003395"/>
          </a:xfrm>
        </p:spPr>
        <p:txBody>
          <a:bodyPr>
            <a:noAutofit/>
          </a:bodyPr>
          <a:lstStyle/>
          <a:p>
            <a:r>
              <a:rPr lang="en-US" sz="2300" b="1" err="1"/>
              <a:t>Bagi</a:t>
            </a:r>
            <a:r>
              <a:rPr lang="en-US" sz="2300" b="1"/>
              <a:t> </a:t>
            </a:r>
            <a:r>
              <a:rPr lang="en-US" sz="2300" b="1" err="1"/>
              <a:t>perniagaan</a:t>
            </a:r>
            <a:r>
              <a:rPr lang="en-US" sz="2300" b="1"/>
              <a:t> yang </a:t>
            </a:r>
            <a:r>
              <a:rPr lang="en-US" sz="2300" b="1" err="1"/>
              <a:t>tidak</a:t>
            </a:r>
            <a:r>
              <a:rPr lang="en-US" sz="2300" b="1"/>
              <a:t> </a:t>
            </a:r>
            <a:r>
              <a:rPr lang="en-US" sz="2300" b="1" err="1"/>
              <a:t>mempunyai</a:t>
            </a:r>
            <a:r>
              <a:rPr lang="en-US" sz="2300" b="1"/>
              <a:t> </a:t>
            </a:r>
            <a:r>
              <a:rPr lang="en-US" sz="2300" b="1" err="1"/>
              <a:t>akauntan</a:t>
            </a:r>
            <a:r>
              <a:rPr lang="en-US" sz="2300" b="1"/>
              <a:t>, </a:t>
            </a:r>
            <a:r>
              <a:rPr lang="en-US" sz="2300" b="1" err="1"/>
              <a:t>mereka</a:t>
            </a:r>
            <a:r>
              <a:rPr lang="en-US" sz="2300" b="1"/>
              <a:t> akan </a:t>
            </a:r>
            <a:r>
              <a:rPr lang="en-US" sz="2300" b="1" err="1"/>
              <a:t>melantik</a:t>
            </a:r>
            <a:r>
              <a:rPr lang="en-US" sz="2300" b="1"/>
              <a:t> </a:t>
            </a:r>
            <a:r>
              <a:rPr lang="en-US" sz="2300" b="1" err="1"/>
              <a:t>akauntan</a:t>
            </a:r>
            <a:r>
              <a:rPr lang="en-US" sz="2300" b="1"/>
              <a:t> </a:t>
            </a:r>
            <a:r>
              <a:rPr lang="en-US" sz="2300" b="1" err="1"/>
              <a:t>bertauliah</a:t>
            </a:r>
            <a:r>
              <a:rPr lang="en-US" sz="2300" b="1"/>
              <a:t> </a:t>
            </a:r>
            <a:r>
              <a:rPr lang="en-US" sz="2300" b="1" err="1"/>
              <a:t>dari</a:t>
            </a:r>
            <a:r>
              <a:rPr lang="en-US" sz="2300" b="1"/>
              <a:t> </a:t>
            </a:r>
            <a:r>
              <a:rPr lang="en-US" sz="2300" b="1" err="1"/>
              <a:t>luar</a:t>
            </a:r>
            <a:r>
              <a:rPr lang="en-US" sz="2300" b="1"/>
              <a:t> </a:t>
            </a:r>
            <a:r>
              <a:rPr lang="en-US" sz="2300" b="1" err="1"/>
              <a:t>untuk</a:t>
            </a:r>
            <a:r>
              <a:rPr lang="en-US" sz="2300" b="1"/>
              <a:t> </a:t>
            </a:r>
            <a:r>
              <a:rPr lang="en-US" sz="2300" b="1" err="1"/>
              <a:t>mengendalikan</a:t>
            </a:r>
            <a:r>
              <a:rPr lang="en-US" sz="2300" b="1"/>
              <a:t> </a:t>
            </a:r>
            <a:r>
              <a:rPr lang="en-US" sz="2300" b="1" err="1"/>
              <a:t>laporan</a:t>
            </a:r>
            <a:r>
              <a:rPr lang="en-US" sz="2300" b="1"/>
              <a:t> </a:t>
            </a:r>
            <a:r>
              <a:rPr lang="en-US" sz="2300" b="1" err="1"/>
              <a:t>kewangannya</a:t>
            </a:r>
            <a:r>
              <a:rPr lang="en-US" sz="2300" b="1"/>
              <a:t>.</a:t>
            </a:r>
            <a:endParaRPr lang="ms-MY" sz="2300" b="1"/>
          </a:p>
          <a:p>
            <a:r>
              <a:rPr lang="en-US" sz="2300" b="1"/>
              <a:t> </a:t>
            </a:r>
            <a:r>
              <a:rPr lang="en-US" sz="2300" b="1" err="1"/>
              <a:t>Peniaga</a:t>
            </a:r>
            <a:r>
              <a:rPr lang="en-US" sz="2300" b="1"/>
              <a:t> akan </a:t>
            </a:r>
            <a:r>
              <a:rPr lang="en-US" sz="2300" b="1" err="1"/>
              <a:t>membekalkan</a:t>
            </a:r>
            <a:r>
              <a:rPr lang="en-US" sz="2300" b="1"/>
              <a:t> </a:t>
            </a:r>
            <a:r>
              <a:rPr lang="en-US" sz="2300" b="1" err="1"/>
              <a:t>maklumat</a:t>
            </a:r>
            <a:r>
              <a:rPr lang="en-US" sz="2300" b="1"/>
              <a:t> </a:t>
            </a:r>
            <a:r>
              <a:rPr lang="en-US" sz="2300" b="1" err="1"/>
              <a:t>perakaunan</a:t>
            </a:r>
            <a:r>
              <a:rPr lang="en-US" sz="2300" b="1"/>
              <a:t> </a:t>
            </a:r>
            <a:r>
              <a:rPr lang="en-US" sz="2300" b="1" err="1"/>
              <a:t>kepada</a:t>
            </a:r>
            <a:r>
              <a:rPr lang="en-US" sz="2300" b="1"/>
              <a:t> </a:t>
            </a:r>
            <a:r>
              <a:rPr lang="en-US" sz="2300" b="1" err="1"/>
              <a:t>akauntan</a:t>
            </a:r>
            <a:r>
              <a:rPr lang="en-US" sz="2300" b="1"/>
              <a:t> </a:t>
            </a:r>
            <a:r>
              <a:rPr lang="en-US" sz="2300" b="1" err="1"/>
              <a:t>luar</a:t>
            </a:r>
            <a:r>
              <a:rPr lang="en-US" sz="2300" b="1"/>
              <a:t> </a:t>
            </a:r>
            <a:r>
              <a:rPr lang="en-US" sz="2300" b="1" err="1"/>
              <a:t>supaya</a:t>
            </a:r>
            <a:r>
              <a:rPr lang="en-US" sz="2300" b="1"/>
              <a:t> </a:t>
            </a:r>
            <a:r>
              <a:rPr lang="en-US" sz="2300" b="1" err="1"/>
              <a:t>akauntan</a:t>
            </a:r>
            <a:r>
              <a:rPr lang="en-US" sz="2300" b="1"/>
              <a:t> </a:t>
            </a:r>
            <a:r>
              <a:rPr lang="en-US" sz="2300" b="1" err="1"/>
              <a:t>memahami</a:t>
            </a:r>
            <a:r>
              <a:rPr lang="en-US" sz="2300" b="1"/>
              <a:t> </a:t>
            </a:r>
            <a:r>
              <a:rPr lang="en-US" sz="2300" b="1" err="1"/>
              <a:t>operasi</a:t>
            </a:r>
            <a:r>
              <a:rPr lang="en-US" sz="2300" b="1"/>
              <a:t> </a:t>
            </a:r>
            <a:r>
              <a:rPr lang="en-US" sz="2300" b="1" err="1"/>
              <a:t>perniagaan</a:t>
            </a:r>
            <a:r>
              <a:rPr lang="en-US" sz="2300" b="1"/>
              <a:t>. </a:t>
            </a:r>
            <a:endParaRPr lang="ms-MY" sz="2300" b="1"/>
          </a:p>
          <a:p>
            <a:r>
              <a:rPr lang="en-US" sz="2300" b="1" err="1"/>
              <a:t>Seterusnya</a:t>
            </a:r>
            <a:r>
              <a:rPr lang="en-US" sz="2300" b="1"/>
              <a:t>, </a:t>
            </a:r>
            <a:r>
              <a:rPr lang="en-US" sz="2300" b="1" err="1"/>
              <a:t>akauntan</a:t>
            </a:r>
            <a:r>
              <a:rPr lang="en-US" sz="2300" b="1"/>
              <a:t> </a:t>
            </a:r>
            <a:r>
              <a:rPr lang="en-US" sz="2300" b="1" err="1"/>
              <a:t>dapat</a:t>
            </a:r>
            <a:r>
              <a:rPr lang="en-US" sz="2300" b="1"/>
              <a:t> </a:t>
            </a:r>
            <a:r>
              <a:rPr lang="en-US" sz="2300" b="1" err="1"/>
              <a:t>menyediakan</a:t>
            </a:r>
            <a:r>
              <a:rPr lang="en-US" sz="2300" b="1"/>
              <a:t> </a:t>
            </a:r>
            <a:r>
              <a:rPr lang="en-US" sz="2300" b="1" err="1"/>
              <a:t>laporan</a:t>
            </a:r>
            <a:r>
              <a:rPr lang="en-US" sz="2300" b="1"/>
              <a:t> </a:t>
            </a:r>
            <a:r>
              <a:rPr lang="en-US" sz="2300" b="1" err="1"/>
              <a:t>kewangan</a:t>
            </a:r>
            <a:r>
              <a:rPr lang="en-US" sz="2300" b="1"/>
              <a:t> </a:t>
            </a:r>
            <a:r>
              <a:rPr lang="en-US" sz="2300" b="1" err="1"/>
              <a:t>dengan</a:t>
            </a:r>
            <a:r>
              <a:rPr lang="en-US" sz="2300" b="1"/>
              <a:t> </a:t>
            </a:r>
            <a:r>
              <a:rPr lang="en-US" sz="2300" b="1" err="1"/>
              <a:t>tepat</a:t>
            </a:r>
            <a:r>
              <a:rPr lang="en-US" sz="2300" b="1"/>
              <a:t> dan </a:t>
            </a:r>
            <a:r>
              <a:rPr lang="en-US" sz="2300" b="1" err="1"/>
              <a:t>relevan</a:t>
            </a:r>
            <a:r>
              <a:rPr lang="en-US" sz="2300" b="1"/>
              <a:t>.</a:t>
            </a:r>
          </a:p>
        </p:txBody>
      </p:sp>
    </p:spTree>
    <p:extLst>
      <p:ext uri="{BB962C8B-B14F-4D97-AF65-F5344CB8AC3E}">
        <p14:creationId xmlns:p14="http://schemas.microsoft.com/office/powerpoint/2010/main" val="375061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5EF2D01-F6B3-6649-856B-788F56612F6C}"/>
              </a:ext>
            </a:extLst>
          </p:cNvPr>
          <p:cNvPicPr>
            <a:picLocks noChangeAspect="1"/>
          </p:cNvPicPr>
          <p:nvPr/>
        </p:nvPicPr>
        <p:blipFill rotWithShape="1">
          <a:blip r:embed="rId2"/>
          <a:srcRect l="6917" r="24357"/>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CDDF-A7EC-7F4C-92AD-FE02CB6CE3F0}"/>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Pengguna Penyata Kewangan</a:t>
            </a:r>
          </a:p>
        </p:txBody>
      </p:sp>
      <p:sp>
        <p:nvSpPr>
          <p:cNvPr id="3" name="Content Placeholder 2">
            <a:extLst>
              <a:ext uri="{FF2B5EF4-FFF2-40B4-BE49-F238E27FC236}">
                <a16:creationId xmlns:a16="http://schemas.microsoft.com/office/drawing/2014/main" id="{14DFB684-74AA-0C44-8E0F-133674A2FCB0}"/>
              </a:ext>
            </a:extLst>
          </p:cNvPr>
          <p:cNvSpPr>
            <a:spLocks noGrp="1"/>
          </p:cNvSpPr>
          <p:nvPr>
            <p:ph idx="1"/>
          </p:nvPr>
        </p:nvSpPr>
        <p:spPr>
          <a:xfrm>
            <a:off x="174315" y="2638044"/>
            <a:ext cx="4233332" cy="3415622"/>
          </a:xfrm>
        </p:spPr>
        <p:txBody>
          <a:bodyPr>
            <a:noAutofit/>
          </a:bodyPr>
          <a:lstStyle/>
          <a:p>
            <a:pPr>
              <a:lnSpc>
                <a:spcPct val="90000"/>
              </a:lnSpc>
            </a:pPr>
            <a:r>
              <a:rPr lang="en-US" sz="2000" b="1">
                <a:solidFill>
                  <a:schemeClr val="bg1"/>
                </a:solidFill>
              </a:rPr>
              <a:t>Penyata Kewangan disediakan dalam format pelaporan yang sistematik dan mudah difahami. </a:t>
            </a:r>
            <a:endParaRPr lang="ms-MY" sz="2000" b="1">
              <a:solidFill>
                <a:schemeClr val="bg1"/>
              </a:solidFill>
            </a:endParaRPr>
          </a:p>
          <a:p>
            <a:pPr>
              <a:lnSpc>
                <a:spcPct val="90000"/>
              </a:lnSpc>
            </a:pPr>
            <a:r>
              <a:rPr lang="en-US" sz="2000" b="1">
                <a:solidFill>
                  <a:schemeClr val="bg1"/>
                </a:solidFill>
              </a:rPr>
              <a:t>Dengan ini, maklumat yang terkandung dalam Penyata Kewangan dapat dimanfaatkan oleh pelbagai pihak. </a:t>
            </a:r>
            <a:endParaRPr lang="ms-MY" sz="2000" b="1">
              <a:solidFill>
                <a:schemeClr val="bg1"/>
              </a:solidFill>
            </a:endParaRPr>
          </a:p>
          <a:p>
            <a:pPr>
              <a:lnSpc>
                <a:spcPct val="90000"/>
              </a:lnSpc>
            </a:pPr>
            <a:r>
              <a:rPr lang="en-US" sz="2000" b="1">
                <a:solidFill>
                  <a:schemeClr val="bg1"/>
                </a:solidFill>
              </a:rPr>
              <a:t>Pihak yang menggunakan maklumat dalam Penyata Kewangan dikenali sebagai pengguna Penyata Kewangan. </a:t>
            </a:r>
          </a:p>
        </p:txBody>
      </p:sp>
    </p:spTree>
    <p:extLst>
      <p:ext uri="{BB962C8B-B14F-4D97-AF65-F5344CB8AC3E}">
        <p14:creationId xmlns:p14="http://schemas.microsoft.com/office/powerpoint/2010/main" val="289753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1552B-3E83-7641-8A51-E2B505025D92}"/>
              </a:ext>
            </a:extLst>
          </p:cNvPr>
          <p:cNvSpPr>
            <a:spLocks noGrp="1"/>
          </p:cNvSpPr>
          <p:nvPr>
            <p:ph type="title"/>
          </p:nvPr>
        </p:nvSpPr>
        <p:spPr>
          <a:xfrm>
            <a:off x="2231136" y="964692"/>
            <a:ext cx="7729728" cy="1188720"/>
          </a:xfrm>
          <a:ln>
            <a:solidFill>
              <a:srgbClr val="404040"/>
            </a:solidFill>
          </a:ln>
        </p:spPr>
        <p:txBody>
          <a:bodyPr vert="horz" lIns="182880" tIns="182880" rIns="182880" bIns="182880" rtlCol="0" anchor="ctr">
            <a:normAutofit/>
          </a:bodyPr>
          <a:lstStyle/>
          <a:p>
            <a:r>
              <a:rPr lang="en-US"/>
              <a:t>Pengguna Penyata Kewangan</a:t>
            </a:r>
          </a:p>
        </p:txBody>
      </p:sp>
      <p:pic>
        <p:nvPicPr>
          <p:cNvPr id="4" name="Picture 4">
            <a:extLst>
              <a:ext uri="{FF2B5EF4-FFF2-40B4-BE49-F238E27FC236}">
                <a16:creationId xmlns:a16="http://schemas.microsoft.com/office/drawing/2014/main" id="{55B1FC7C-5993-B240-AAD4-8664401E50EA}"/>
              </a:ext>
            </a:extLst>
          </p:cNvPr>
          <p:cNvPicPr>
            <a:picLocks noChangeAspect="1"/>
          </p:cNvPicPr>
          <p:nvPr/>
        </p:nvPicPr>
        <p:blipFill>
          <a:blip r:embed="rId2"/>
          <a:stretch>
            <a:fillRect/>
          </a:stretch>
        </p:blipFill>
        <p:spPr>
          <a:xfrm>
            <a:off x="1661454" y="2482596"/>
            <a:ext cx="8880766" cy="2930652"/>
          </a:xfrm>
          <a:prstGeom prst="rect">
            <a:avLst/>
          </a:prstGeom>
        </p:spPr>
      </p:pic>
    </p:spTree>
    <p:extLst>
      <p:ext uri="{BB962C8B-B14F-4D97-AF65-F5344CB8AC3E}">
        <p14:creationId xmlns:p14="http://schemas.microsoft.com/office/powerpoint/2010/main" val="42075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F2931-0B55-334B-9D6F-05597C30A1A7}"/>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Pengguna Dalaman</a:t>
            </a:r>
          </a:p>
        </p:txBody>
      </p:sp>
      <p:sp>
        <p:nvSpPr>
          <p:cNvPr id="3" name="Content Placeholder 2">
            <a:extLst>
              <a:ext uri="{FF2B5EF4-FFF2-40B4-BE49-F238E27FC236}">
                <a16:creationId xmlns:a16="http://schemas.microsoft.com/office/drawing/2014/main" id="{DC229CA1-100F-1C40-8B0D-19EDECA9F5FC}"/>
              </a:ext>
            </a:extLst>
          </p:cNvPr>
          <p:cNvSpPr>
            <a:spLocks noGrp="1"/>
          </p:cNvSpPr>
          <p:nvPr>
            <p:ph idx="1"/>
          </p:nvPr>
        </p:nvSpPr>
        <p:spPr>
          <a:xfrm>
            <a:off x="643468" y="2638044"/>
            <a:ext cx="3363974" cy="3415622"/>
          </a:xfrm>
        </p:spPr>
        <p:txBody>
          <a:bodyPr>
            <a:normAutofit/>
          </a:bodyPr>
          <a:lstStyle/>
          <a:p>
            <a:r>
              <a:rPr lang="en-US" sz="2400" b="1">
                <a:solidFill>
                  <a:schemeClr val="bg1"/>
                </a:solidFill>
              </a:rPr>
              <a:t>Pihak yang memiliki perniagaan dan pihak yang bekerja dalam perniagaan berkenaan. </a:t>
            </a:r>
          </a:p>
        </p:txBody>
      </p:sp>
      <p:pic>
        <p:nvPicPr>
          <p:cNvPr id="6" name="Picture 5">
            <a:extLst>
              <a:ext uri="{FF2B5EF4-FFF2-40B4-BE49-F238E27FC236}">
                <a16:creationId xmlns:a16="http://schemas.microsoft.com/office/drawing/2014/main" id="{2E57282F-7BFE-B54D-B188-269CF748F006}"/>
              </a:ext>
            </a:extLst>
          </p:cNvPr>
          <p:cNvPicPr>
            <a:picLocks noChangeAspect="1"/>
          </p:cNvPicPr>
          <p:nvPr/>
        </p:nvPicPr>
        <p:blipFill>
          <a:blip r:embed="rId2"/>
          <a:stretch>
            <a:fillRect/>
          </a:stretch>
        </p:blipFill>
        <p:spPr>
          <a:xfrm>
            <a:off x="5297763" y="1448333"/>
            <a:ext cx="6250769" cy="3800467"/>
          </a:xfrm>
          <a:prstGeom prst="rect">
            <a:avLst/>
          </a:prstGeom>
        </p:spPr>
      </p:pic>
    </p:spTree>
    <p:extLst>
      <p:ext uri="{BB962C8B-B14F-4D97-AF65-F5344CB8AC3E}">
        <p14:creationId xmlns:p14="http://schemas.microsoft.com/office/powerpoint/2010/main" val="91720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F2931-0B55-334B-9D6F-05597C30A1A7}"/>
              </a:ext>
            </a:extLst>
          </p:cNvPr>
          <p:cNvSpPr>
            <a:spLocks noGrp="1"/>
          </p:cNvSpPr>
          <p:nvPr>
            <p:ph type="title"/>
          </p:nvPr>
        </p:nvSpPr>
        <p:spPr>
          <a:xfrm>
            <a:off x="804670" y="978776"/>
            <a:ext cx="3044953" cy="1174991"/>
          </a:xfrm>
        </p:spPr>
        <p:txBody>
          <a:bodyPr>
            <a:normAutofit/>
          </a:bodyPr>
          <a:lstStyle/>
          <a:p>
            <a:r>
              <a:rPr lang="en-US" sz="2000"/>
              <a:t>Pengguna Dalaman</a:t>
            </a:r>
          </a:p>
        </p:txBody>
      </p:sp>
      <p:sp>
        <p:nvSpPr>
          <p:cNvPr id="3" name="Content Placeholder 2">
            <a:extLst>
              <a:ext uri="{FF2B5EF4-FFF2-40B4-BE49-F238E27FC236}">
                <a16:creationId xmlns:a16="http://schemas.microsoft.com/office/drawing/2014/main" id="{DC229CA1-100F-1C40-8B0D-19EDECA9F5FC}"/>
              </a:ext>
            </a:extLst>
          </p:cNvPr>
          <p:cNvSpPr>
            <a:spLocks noGrp="1"/>
          </p:cNvSpPr>
          <p:nvPr>
            <p:ph idx="1"/>
          </p:nvPr>
        </p:nvSpPr>
        <p:spPr>
          <a:xfrm>
            <a:off x="804670" y="2640692"/>
            <a:ext cx="3044952" cy="3255252"/>
          </a:xfrm>
        </p:spPr>
        <p:txBody>
          <a:bodyPr>
            <a:normAutofit/>
          </a:bodyPr>
          <a:lstStyle/>
          <a:p>
            <a:r>
              <a:rPr lang="en-US" sz="2400" b="1"/>
              <a:t>Pemilik perniagaan</a:t>
            </a:r>
            <a:endParaRPr lang="ms-MY" sz="2400" b="1"/>
          </a:p>
          <a:p>
            <a:r>
              <a:rPr lang="en-US" sz="2400" b="1"/>
              <a:t>Pihak pengurusan </a:t>
            </a:r>
            <a:endParaRPr lang="ms-MY" sz="2400" b="1"/>
          </a:p>
          <a:p>
            <a:r>
              <a:rPr lang="en-US" sz="2400" b="1"/>
              <a:t>Pekerja</a:t>
            </a:r>
          </a:p>
        </p:txBody>
      </p:sp>
      <p:pic>
        <p:nvPicPr>
          <p:cNvPr id="6" name="Picture 5">
            <a:extLst>
              <a:ext uri="{FF2B5EF4-FFF2-40B4-BE49-F238E27FC236}">
                <a16:creationId xmlns:a16="http://schemas.microsoft.com/office/drawing/2014/main" id="{A95183CF-EAF0-1F4D-9F5A-685AB0794F23}"/>
              </a:ext>
            </a:extLst>
          </p:cNvPr>
          <p:cNvPicPr>
            <a:picLocks noChangeAspect="1"/>
          </p:cNvPicPr>
          <p:nvPr/>
        </p:nvPicPr>
        <p:blipFill rotWithShape="1">
          <a:blip r:embed="rId2"/>
          <a:srcRect l="24142" r="20903"/>
          <a:stretch/>
        </p:blipFill>
        <p:spPr>
          <a:xfrm>
            <a:off x="4654296" y="10"/>
            <a:ext cx="7537704" cy="6857990"/>
          </a:xfrm>
          <a:prstGeom prst="rect">
            <a:avLst/>
          </a:prstGeom>
        </p:spPr>
      </p:pic>
    </p:spTree>
    <p:extLst>
      <p:ext uri="{BB962C8B-B14F-4D97-AF65-F5344CB8AC3E}">
        <p14:creationId xmlns:p14="http://schemas.microsoft.com/office/powerpoint/2010/main" val="35536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5EB4-9327-614B-9EE3-A646B087D80E}"/>
              </a:ext>
            </a:extLst>
          </p:cNvPr>
          <p:cNvSpPr>
            <a:spLocks noGrp="1"/>
          </p:cNvSpPr>
          <p:nvPr>
            <p:ph type="title"/>
          </p:nvPr>
        </p:nvSpPr>
        <p:spPr>
          <a:xfrm>
            <a:off x="804672" y="572745"/>
            <a:ext cx="4476806" cy="747059"/>
          </a:xfrm>
        </p:spPr>
        <p:txBody>
          <a:bodyPr>
            <a:normAutofit fontScale="90000"/>
          </a:bodyPr>
          <a:lstStyle/>
          <a:p>
            <a:r>
              <a:rPr lang="en-US"/>
              <a:t>PENYATA  KEWANGAN</a:t>
            </a:r>
          </a:p>
        </p:txBody>
      </p:sp>
      <p:sp>
        <p:nvSpPr>
          <p:cNvPr id="3" name="Content Placeholder 2">
            <a:extLst>
              <a:ext uri="{FF2B5EF4-FFF2-40B4-BE49-F238E27FC236}">
                <a16:creationId xmlns:a16="http://schemas.microsoft.com/office/drawing/2014/main" id="{75D58700-767B-5A4C-BF4B-7B88EBD1AB80}"/>
              </a:ext>
            </a:extLst>
          </p:cNvPr>
          <p:cNvSpPr>
            <a:spLocks noGrp="1"/>
          </p:cNvSpPr>
          <p:nvPr>
            <p:ph idx="1"/>
          </p:nvPr>
        </p:nvSpPr>
        <p:spPr>
          <a:xfrm>
            <a:off x="335833" y="1817843"/>
            <a:ext cx="5440680" cy="4083407"/>
          </a:xfrm>
        </p:spPr>
        <p:txBody>
          <a:bodyPr>
            <a:noAutofit/>
          </a:bodyPr>
          <a:lstStyle/>
          <a:p>
            <a:pPr>
              <a:lnSpc>
                <a:spcPct val="90000"/>
              </a:lnSpc>
            </a:pPr>
            <a:r>
              <a:rPr lang="en-US" sz="2200" b="1" err="1"/>
              <a:t>Penyata</a:t>
            </a:r>
            <a:r>
              <a:rPr lang="en-US" sz="2200" b="1"/>
              <a:t> </a:t>
            </a:r>
            <a:r>
              <a:rPr lang="en-US" sz="2200" b="1" err="1"/>
              <a:t>Kewangan</a:t>
            </a:r>
            <a:r>
              <a:rPr lang="en-US" sz="2200" b="1"/>
              <a:t> </a:t>
            </a:r>
            <a:r>
              <a:rPr lang="en-US" sz="2200" b="1" err="1"/>
              <a:t>merupakan</a:t>
            </a:r>
            <a:r>
              <a:rPr lang="en-US" sz="2200" b="1"/>
              <a:t> </a:t>
            </a:r>
            <a:r>
              <a:rPr lang="en-US" sz="2200" b="1" err="1"/>
              <a:t>rekod</a:t>
            </a:r>
            <a:r>
              <a:rPr lang="en-US" sz="2200" b="1"/>
              <a:t> formal yang </a:t>
            </a:r>
            <a:r>
              <a:rPr lang="en-US" sz="2200" b="1" err="1"/>
              <a:t>mengandungi</a:t>
            </a:r>
            <a:r>
              <a:rPr lang="en-US" sz="2200" b="1"/>
              <a:t> </a:t>
            </a:r>
            <a:r>
              <a:rPr lang="en-US" sz="2200" b="1" err="1"/>
              <a:t>maklumat</a:t>
            </a:r>
            <a:r>
              <a:rPr lang="en-US" sz="2200" b="1"/>
              <a:t> </a:t>
            </a:r>
            <a:r>
              <a:rPr lang="en-US" sz="2200" b="1" err="1"/>
              <a:t>kewangan</a:t>
            </a:r>
            <a:r>
              <a:rPr lang="en-US" sz="2200" b="1"/>
              <a:t> </a:t>
            </a:r>
            <a:r>
              <a:rPr lang="en-US" sz="2200" b="1" err="1"/>
              <a:t>sesebuah</a:t>
            </a:r>
            <a:r>
              <a:rPr lang="en-US" sz="2200" b="1"/>
              <a:t> </a:t>
            </a:r>
            <a:r>
              <a:rPr lang="en-US" sz="2200" b="1" err="1"/>
              <a:t>perniagaan</a:t>
            </a:r>
            <a:r>
              <a:rPr lang="en-US" sz="2200" b="1"/>
              <a:t>. </a:t>
            </a:r>
            <a:endParaRPr lang="ms-MY" sz="2200" b="1"/>
          </a:p>
          <a:p>
            <a:pPr>
              <a:lnSpc>
                <a:spcPct val="90000"/>
              </a:lnSpc>
            </a:pPr>
            <a:r>
              <a:rPr lang="en-US" sz="2200" b="1" err="1"/>
              <a:t>Penyata</a:t>
            </a:r>
            <a:r>
              <a:rPr lang="en-US" sz="2200" b="1"/>
              <a:t> </a:t>
            </a:r>
            <a:r>
              <a:rPr lang="en-US" sz="2200" b="1" err="1"/>
              <a:t>Kewangan</a:t>
            </a:r>
            <a:r>
              <a:rPr lang="en-US" sz="2200" b="1"/>
              <a:t> ini </a:t>
            </a:r>
            <a:r>
              <a:rPr lang="en-US" sz="2200" b="1" err="1"/>
              <a:t>disediakan</a:t>
            </a:r>
            <a:r>
              <a:rPr lang="en-US" sz="2200" b="1"/>
              <a:t> </a:t>
            </a:r>
            <a:r>
              <a:rPr lang="en-US" sz="2200" b="1" err="1"/>
              <a:t>dengan</a:t>
            </a:r>
            <a:r>
              <a:rPr lang="en-US" sz="2200" b="1"/>
              <a:t> </a:t>
            </a:r>
            <a:r>
              <a:rPr lang="en-US" sz="2200" b="1" err="1"/>
              <a:t>struktur</a:t>
            </a:r>
            <a:r>
              <a:rPr lang="en-US" sz="2200" b="1"/>
              <a:t> dan format </a:t>
            </a:r>
            <a:r>
              <a:rPr lang="en-US" sz="2200" b="1" err="1"/>
              <a:t>pelaporan</a:t>
            </a:r>
            <a:r>
              <a:rPr lang="en-US" sz="2200" b="1"/>
              <a:t> yang </a:t>
            </a:r>
            <a:r>
              <a:rPr lang="en-US" sz="2200" b="1" err="1"/>
              <a:t>digariskan</a:t>
            </a:r>
            <a:r>
              <a:rPr lang="en-US" sz="2200" b="1"/>
              <a:t> dalam </a:t>
            </a:r>
            <a:r>
              <a:rPr lang="en-US" sz="2200" b="1" err="1"/>
              <a:t>Piawaian</a:t>
            </a:r>
            <a:r>
              <a:rPr lang="en-US" sz="2200" b="1"/>
              <a:t> </a:t>
            </a:r>
            <a:r>
              <a:rPr lang="en-US" sz="2200" b="1" err="1"/>
              <a:t>Pelaporan</a:t>
            </a:r>
            <a:r>
              <a:rPr lang="en-US" sz="2200" b="1"/>
              <a:t> </a:t>
            </a:r>
            <a:r>
              <a:rPr lang="en-US" sz="2200" b="1" err="1"/>
              <a:t>Kewangan</a:t>
            </a:r>
            <a:r>
              <a:rPr lang="en-US" sz="2200" b="1"/>
              <a:t> (Financial Reporting Standard). </a:t>
            </a:r>
            <a:endParaRPr lang="ms-MY" sz="2200" b="1"/>
          </a:p>
          <a:p>
            <a:pPr>
              <a:lnSpc>
                <a:spcPct val="90000"/>
              </a:lnSpc>
            </a:pPr>
            <a:r>
              <a:rPr lang="en-US" sz="2200" b="1" err="1"/>
              <a:t>Pengguna</a:t>
            </a:r>
            <a:r>
              <a:rPr lang="en-US" sz="2200" b="1"/>
              <a:t> akan </a:t>
            </a:r>
            <a:r>
              <a:rPr lang="en-US" sz="2200" b="1" err="1"/>
              <a:t>dapat</a:t>
            </a:r>
            <a:r>
              <a:rPr lang="en-US" sz="2200" b="1"/>
              <a:t> </a:t>
            </a:r>
            <a:r>
              <a:rPr lang="en-US" sz="2200" b="1" err="1"/>
              <a:t>melihat</a:t>
            </a:r>
            <a:r>
              <a:rPr lang="en-US" sz="2200" b="1"/>
              <a:t> </a:t>
            </a:r>
            <a:r>
              <a:rPr lang="en-US" sz="2200" b="1" err="1"/>
              <a:t>kedudukan</a:t>
            </a:r>
            <a:r>
              <a:rPr lang="en-US" sz="2200" b="1"/>
              <a:t> </a:t>
            </a:r>
            <a:r>
              <a:rPr lang="en-US" sz="2200" b="1" err="1"/>
              <a:t>kewangan</a:t>
            </a:r>
            <a:r>
              <a:rPr lang="en-US" sz="2200" b="1"/>
              <a:t> </a:t>
            </a:r>
            <a:r>
              <a:rPr lang="en-US" sz="2200" b="1" err="1"/>
              <a:t>sesebuah</a:t>
            </a:r>
            <a:r>
              <a:rPr lang="en-US" sz="2200" b="1"/>
              <a:t> </a:t>
            </a:r>
            <a:r>
              <a:rPr lang="en-US" sz="2200" b="1" err="1"/>
              <a:t>perniagaan</a:t>
            </a:r>
            <a:r>
              <a:rPr lang="en-US" sz="2200" b="1"/>
              <a:t> </a:t>
            </a:r>
            <a:r>
              <a:rPr lang="en-US" sz="2200" b="1" err="1"/>
              <a:t>dengan</a:t>
            </a:r>
            <a:r>
              <a:rPr lang="en-US" sz="2200" b="1"/>
              <a:t> </a:t>
            </a:r>
            <a:r>
              <a:rPr lang="en-US" sz="2200" b="1" err="1"/>
              <a:t>jelas</a:t>
            </a:r>
            <a:r>
              <a:rPr lang="en-US" sz="2200" b="1"/>
              <a:t> </a:t>
            </a:r>
            <a:r>
              <a:rPr lang="en-US" sz="2200" b="1" err="1"/>
              <a:t>seperti</a:t>
            </a:r>
            <a:r>
              <a:rPr lang="en-US" sz="2200" b="1"/>
              <a:t> </a:t>
            </a:r>
            <a:r>
              <a:rPr lang="en-US" sz="2200" b="1" err="1"/>
              <a:t>jumlah</a:t>
            </a:r>
            <a:r>
              <a:rPr lang="en-US" sz="2200" b="1"/>
              <a:t> </a:t>
            </a:r>
            <a:r>
              <a:rPr lang="en-US" sz="2200" b="1" err="1"/>
              <a:t>jualan</a:t>
            </a:r>
            <a:r>
              <a:rPr lang="en-US" sz="2200" b="1"/>
              <a:t> </a:t>
            </a:r>
            <a:r>
              <a:rPr lang="en-US" sz="2200" b="1" err="1"/>
              <a:t>tahunan</a:t>
            </a:r>
            <a:r>
              <a:rPr lang="en-US" sz="2200" b="1"/>
              <a:t>, </a:t>
            </a:r>
            <a:r>
              <a:rPr lang="en-US" sz="2200" b="1" err="1"/>
              <a:t>kedudukan</a:t>
            </a:r>
            <a:r>
              <a:rPr lang="en-US" sz="2200" b="1"/>
              <a:t> </a:t>
            </a:r>
            <a:r>
              <a:rPr lang="en-US" sz="2200" b="1" err="1"/>
              <a:t>aset</a:t>
            </a:r>
            <a:r>
              <a:rPr lang="en-US" sz="2200" b="1"/>
              <a:t>, </a:t>
            </a:r>
            <a:r>
              <a:rPr lang="en-US" sz="2200" b="1" err="1"/>
              <a:t>keuntungan</a:t>
            </a:r>
            <a:r>
              <a:rPr lang="en-US" sz="2200" b="1"/>
              <a:t> </a:t>
            </a:r>
            <a:r>
              <a:rPr lang="en-US" sz="2200" b="1" err="1"/>
              <a:t>atau</a:t>
            </a:r>
            <a:r>
              <a:rPr lang="en-US" sz="2200" b="1"/>
              <a:t> </a:t>
            </a:r>
            <a:r>
              <a:rPr lang="en-US" sz="2200" b="1" err="1"/>
              <a:t>kerugian</a:t>
            </a:r>
            <a:r>
              <a:rPr lang="en-US" sz="2200" b="1"/>
              <a:t> </a:t>
            </a:r>
            <a:r>
              <a:rPr lang="en-US" sz="2200" b="1" err="1"/>
              <a:t>perniagaan</a:t>
            </a:r>
            <a:r>
              <a:rPr lang="en-US" sz="2200" b="1"/>
              <a:t> dan </a:t>
            </a:r>
            <a:r>
              <a:rPr lang="en-US" sz="2200" b="1" err="1"/>
              <a:t>sebagainya</a:t>
            </a:r>
            <a:r>
              <a:rPr lang="en-US" sz="2200" b="1"/>
              <a:t>.</a:t>
            </a:r>
          </a:p>
        </p:txBody>
      </p:sp>
      <p:sp>
        <p:nvSpPr>
          <p:cNvPr id="11" name="Rectangle 1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9D7AFA-53A0-8F4F-9AEB-65DB17CF6E56}"/>
              </a:ext>
            </a:extLst>
          </p:cNvPr>
          <p:cNvPicPr>
            <a:picLocks noChangeAspect="1"/>
          </p:cNvPicPr>
          <p:nvPr/>
        </p:nvPicPr>
        <p:blipFill>
          <a:blip r:embed="rId2"/>
          <a:stretch>
            <a:fillRect/>
          </a:stretch>
        </p:blipFill>
        <p:spPr>
          <a:xfrm>
            <a:off x="6272789" y="1992299"/>
            <a:ext cx="4782312" cy="2881343"/>
          </a:xfrm>
          <a:prstGeom prst="rect">
            <a:avLst/>
          </a:prstGeom>
        </p:spPr>
      </p:pic>
    </p:spTree>
    <p:extLst>
      <p:ext uri="{BB962C8B-B14F-4D97-AF65-F5344CB8AC3E}">
        <p14:creationId xmlns:p14="http://schemas.microsoft.com/office/powerpoint/2010/main" val="72320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1AE96F-C582-9E46-B82E-393A160A139B}"/>
              </a:ext>
            </a:extLst>
          </p:cNvPr>
          <p:cNvPicPr>
            <a:picLocks noChangeAspect="1"/>
          </p:cNvPicPr>
          <p:nvPr/>
        </p:nvPicPr>
        <p:blipFill rotWithShape="1">
          <a:blip r:embed="rId2"/>
          <a:srcRect l="19435" r="7715" b="-1"/>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458CA-8F9D-2444-BAD8-CEDF40A6CBEB}"/>
              </a:ext>
            </a:extLst>
          </p:cNvPr>
          <p:cNvSpPr>
            <a:spLocks noGrp="1"/>
          </p:cNvSpPr>
          <p:nvPr>
            <p:ph type="title"/>
          </p:nvPr>
        </p:nvSpPr>
        <p:spPr>
          <a:xfrm>
            <a:off x="643467" y="643467"/>
            <a:ext cx="3363974" cy="1190243"/>
          </a:xfrm>
          <a:noFill/>
          <a:ln>
            <a:solidFill>
              <a:schemeClr val="bg1"/>
            </a:solidFill>
          </a:ln>
        </p:spPr>
        <p:txBody>
          <a:bodyPr wrap="square">
            <a:normAutofit/>
          </a:bodyPr>
          <a:lstStyle/>
          <a:p>
            <a:r>
              <a:rPr lang="en-US">
                <a:solidFill>
                  <a:schemeClr val="bg1"/>
                </a:solidFill>
              </a:rPr>
              <a:t>Pemilik perniagaan</a:t>
            </a:r>
          </a:p>
        </p:txBody>
      </p:sp>
      <p:sp>
        <p:nvSpPr>
          <p:cNvPr id="3" name="Content Placeholder 2">
            <a:extLst>
              <a:ext uri="{FF2B5EF4-FFF2-40B4-BE49-F238E27FC236}">
                <a16:creationId xmlns:a16="http://schemas.microsoft.com/office/drawing/2014/main" id="{499A600E-3EC7-AB46-AEF1-E98956A9B7C7}"/>
              </a:ext>
            </a:extLst>
          </p:cNvPr>
          <p:cNvSpPr>
            <a:spLocks noGrp="1"/>
          </p:cNvSpPr>
          <p:nvPr>
            <p:ph idx="1"/>
          </p:nvPr>
        </p:nvSpPr>
        <p:spPr>
          <a:xfrm>
            <a:off x="224119" y="2166471"/>
            <a:ext cx="4183528" cy="3887195"/>
          </a:xfrm>
        </p:spPr>
        <p:txBody>
          <a:bodyPr>
            <a:noAutofit/>
          </a:bodyPr>
          <a:lstStyle/>
          <a:p>
            <a:pPr>
              <a:lnSpc>
                <a:spcPct val="90000"/>
              </a:lnSpc>
            </a:pPr>
            <a:r>
              <a:rPr lang="en-US" sz="2400" b="1">
                <a:solidFill>
                  <a:schemeClr val="bg1"/>
                </a:solidFill>
              </a:rPr>
              <a:t>Merujuk Penyata Kewangan untuk mengetahui sama ada perniagaan memperoleh untung atau rugi. </a:t>
            </a:r>
            <a:endParaRPr lang="ms-MY" sz="2400" b="1">
              <a:solidFill>
                <a:schemeClr val="bg1"/>
              </a:solidFill>
            </a:endParaRPr>
          </a:p>
          <a:p>
            <a:pPr>
              <a:lnSpc>
                <a:spcPct val="90000"/>
              </a:lnSpc>
            </a:pPr>
            <a:r>
              <a:rPr lang="en-US" sz="2400" b="1">
                <a:solidFill>
                  <a:schemeClr val="bg1"/>
                </a:solidFill>
              </a:rPr>
              <a:t>Jumlah keuntungan atau kerugian dapat dikenal pasti. </a:t>
            </a:r>
            <a:endParaRPr lang="ms-MY" sz="2400" b="1">
              <a:solidFill>
                <a:schemeClr val="bg1"/>
              </a:solidFill>
            </a:endParaRPr>
          </a:p>
          <a:p>
            <a:pPr>
              <a:lnSpc>
                <a:spcPct val="90000"/>
              </a:lnSpc>
            </a:pPr>
            <a:r>
              <a:rPr lang="en-US" sz="2400" b="1">
                <a:solidFill>
                  <a:schemeClr val="bg1"/>
                </a:solidFill>
              </a:rPr>
              <a:t> Mengenal pasti semua sumber hasil perniagaan dan  perbelanjaan perniagaan. </a:t>
            </a:r>
          </a:p>
        </p:txBody>
      </p:sp>
    </p:spTree>
    <p:extLst>
      <p:ext uri="{BB962C8B-B14F-4D97-AF65-F5344CB8AC3E}">
        <p14:creationId xmlns:p14="http://schemas.microsoft.com/office/powerpoint/2010/main" val="67910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29F9-FA44-5243-AE14-59F932763CA9}"/>
              </a:ext>
            </a:extLst>
          </p:cNvPr>
          <p:cNvSpPr>
            <a:spLocks noGrp="1"/>
          </p:cNvSpPr>
          <p:nvPr>
            <p:ph type="title"/>
          </p:nvPr>
        </p:nvSpPr>
        <p:spPr>
          <a:xfrm>
            <a:off x="5445496" y="978776"/>
            <a:ext cx="5925310" cy="1174991"/>
          </a:xfrm>
        </p:spPr>
        <p:txBody>
          <a:bodyPr>
            <a:normAutofit/>
          </a:bodyPr>
          <a:lstStyle/>
          <a:p>
            <a:r>
              <a:rPr lang="en-US" sz="2400"/>
              <a:t>Pihak pengurusan </a:t>
            </a:r>
          </a:p>
        </p:txBody>
      </p:sp>
      <p:pic>
        <p:nvPicPr>
          <p:cNvPr id="6" name="Picture 5">
            <a:extLst>
              <a:ext uri="{FF2B5EF4-FFF2-40B4-BE49-F238E27FC236}">
                <a16:creationId xmlns:a16="http://schemas.microsoft.com/office/drawing/2014/main" id="{BF78654C-3DA1-EF44-8BAE-F8F7804AA372}"/>
              </a:ext>
            </a:extLst>
          </p:cNvPr>
          <p:cNvPicPr>
            <a:picLocks noChangeAspect="1"/>
          </p:cNvPicPr>
          <p:nvPr/>
        </p:nvPicPr>
        <p:blipFill rotWithShape="1">
          <a:blip r:embed="rId2"/>
          <a:srcRect l="22356" r="47933"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8278FCC0-BEB5-6C48-88C0-97C7EEE415CE}"/>
              </a:ext>
            </a:extLst>
          </p:cNvPr>
          <p:cNvSpPr>
            <a:spLocks noGrp="1"/>
          </p:cNvSpPr>
          <p:nvPr>
            <p:ph idx="1"/>
          </p:nvPr>
        </p:nvSpPr>
        <p:spPr>
          <a:xfrm>
            <a:off x="5445496" y="2640692"/>
            <a:ext cx="5925310" cy="3255252"/>
          </a:xfrm>
        </p:spPr>
        <p:txBody>
          <a:bodyPr>
            <a:normAutofit/>
          </a:bodyPr>
          <a:lstStyle/>
          <a:p>
            <a:r>
              <a:rPr lang="en-US" sz="2400" b="1" err="1"/>
              <a:t>Menggunakan</a:t>
            </a:r>
            <a:r>
              <a:rPr lang="en-US" sz="2400" b="1"/>
              <a:t> data dalam </a:t>
            </a:r>
            <a:r>
              <a:rPr lang="en-US" sz="2400" b="1" err="1"/>
              <a:t>Penyata</a:t>
            </a:r>
            <a:r>
              <a:rPr lang="en-US" sz="2400" b="1"/>
              <a:t> </a:t>
            </a:r>
            <a:r>
              <a:rPr lang="en-US" sz="2400" b="1" err="1"/>
              <a:t>Kewangan</a:t>
            </a:r>
            <a:r>
              <a:rPr lang="en-US" sz="2400" b="1"/>
              <a:t> </a:t>
            </a:r>
            <a:r>
              <a:rPr lang="en-US" sz="2400" b="1" err="1"/>
              <a:t>sebagai</a:t>
            </a:r>
            <a:r>
              <a:rPr lang="en-US" sz="2400" b="1"/>
              <a:t> </a:t>
            </a:r>
            <a:r>
              <a:rPr lang="en-US" sz="2400" b="1" err="1"/>
              <a:t>rujukan</a:t>
            </a:r>
            <a:r>
              <a:rPr lang="en-US" sz="2400" b="1"/>
              <a:t> </a:t>
            </a:r>
            <a:r>
              <a:rPr lang="en-US" sz="2400" b="1" err="1"/>
              <a:t>untuk</a:t>
            </a:r>
            <a:r>
              <a:rPr lang="en-US" sz="2400" b="1"/>
              <a:t>  </a:t>
            </a:r>
            <a:r>
              <a:rPr lang="en-US" sz="2400" b="1" err="1"/>
              <a:t>merancang</a:t>
            </a:r>
            <a:r>
              <a:rPr lang="en-US" sz="2400" b="1"/>
              <a:t> </a:t>
            </a:r>
            <a:r>
              <a:rPr lang="en-US" sz="2400" b="1" err="1"/>
              <a:t>aktiviti</a:t>
            </a:r>
            <a:r>
              <a:rPr lang="en-US" sz="2400" b="1"/>
              <a:t>  </a:t>
            </a:r>
            <a:r>
              <a:rPr lang="en-US" sz="2400" b="1" err="1"/>
              <a:t>perniagaan</a:t>
            </a:r>
            <a:r>
              <a:rPr lang="en-US" sz="2400" b="1"/>
              <a:t> </a:t>
            </a:r>
            <a:r>
              <a:rPr lang="en-US" sz="2400" b="1" err="1"/>
              <a:t>pada</a:t>
            </a:r>
            <a:r>
              <a:rPr lang="en-US" sz="2400" b="1"/>
              <a:t> masa </a:t>
            </a:r>
            <a:r>
              <a:rPr lang="en-US" sz="2400" b="1" err="1"/>
              <a:t>hadapan</a:t>
            </a:r>
            <a:r>
              <a:rPr lang="en-US" sz="2400" b="1"/>
              <a:t>. </a:t>
            </a:r>
            <a:endParaRPr lang="ms-MY" sz="2400" b="1"/>
          </a:p>
          <a:p>
            <a:r>
              <a:rPr lang="en-US" sz="2400" b="1"/>
              <a:t>Data ini akan </a:t>
            </a:r>
            <a:r>
              <a:rPr lang="en-US" sz="2400" b="1" err="1"/>
              <a:t>dianalisis</a:t>
            </a:r>
            <a:r>
              <a:rPr lang="en-US" sz="2400" b="1"/>
              <a:t> </a:t>
            </a:r>
            <a:r>
              <a:rPr lang="en-US" sz="2400" b="1" err="1"/>
              <a:t>bagi</a:t>
            </a:r>
            <a:r>
              <a:rPr lang="en-US" sz="2400" b="1"/>
              <a:t> </a:t>
            </a:r>
            <a:r>
              <a:rPr lang="en-US" sz="2400" b="1" err="1"/>
              <a:t>membolehkan</a:t>
            </a:r>
            <a:r>
              <a:rPr lang="en-US" sz="2400" b="1"/>
              <a:t> </a:t>
            </a:r>
            <a:r>
              <a:rPr lang="en-US" sz="2400" b="1" err="1"/>
              <a:t>strategi</a:t>
            </a:r>
            <a:r>
              <a:rPr lang="en-US" sz="2400" b="1"/>
              <a:t> </a:t>
            </a:r>
            <a:r>
              <a:rPr lang="en-US" sz="2400" b="1" err="1"/>
              <a:t>dibuat</a:t>
            </a:r>
            <a:r>
              <a:rPr lang="en-US" sz="2400" b="1"/>
              <a:t> </a:t>
            </a:r>
            <a:r>
              <a:rPr lang="en-US" sz="2400" b="1" err="1"/>
              <a:t>untuk</a:t>
            </a:r>
            <a:r>
              <a:rPr lang="en-US" sz="2400" b="1"/>
              <a:t> </a:t>
            </a:r>
            <a:r>
              <a:rPr lang="en-US" sz="2400" b="1" err="1"/>
              <a:t>mengembangkan</a:t>
            </a:r>
            <a:r>
              <a:rPr lang="en-US" sz="2400" b="1"/>
              <a:t> </a:t>
            </a:r>
            <a:r>
              <a:rPr lang="en-US" sz="2400" b="1" err="1"/>
              <a:t>perniagaan</a:t>
            </a:r>
            <a:r>
              <a:rPr lang="en-US" sz="2400" b="1"/>
              <a:t> </a:t>
            </a:r>
            <a:r>
              <a:rPr lang="en-US" sz="2400" b="1" err="1"/>
              <a:t>atau</a:t>
            </a:r>
            <a:r>
              <a:rPr lang="en-US" sz="2400" b="1"/>
              <a:t> </a:t>
            </a:r>
            <a:r>
              <a:rPr lang="en-US" sz="2400" b="1" err="1"/>
              <a:t>membaiki</a:t>
            </a:r>
            <a:r>
              <a:rPr lang="en-US" sz="2400" b="1"/>
              <a:t> </a:t>
            </a:r>
            <a:r>
              <a:rPr lang="en-US" sz="2400" b="1" err="1"/>
              <a:t>kelemahan</a:t>
            </a:r>
            <a:r>
              <a:rPr lang="en-US" sz="2400" b="1"/>
              <a:t>.</a:t>
            </a:r>
          </a:p>
        </p:txBody>
      </p:sp>
    </p:spTree>
    <p:extLst>
      <p:ext uri="{BB962C8B-B14F-4D97-AF65-F5344CB8AC3E}">
        <p14:creationId xmlns:p14="http://schemas.microsoft.com/office/powerpoint/2010/main" val="158718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889FA-9AA8-634D-949E-75BAB9262DA3}"/>
              </a:ext>
            </a:extLst>
          </p:cNvPr>
          <p:cNvSpPr>
            <a:spLocks noGrp="1"/>
          </p:cNvSpPr>
          <p:nvPr>
            <p:ph type="title"/>
          </p:nvPr>
        </p:nvSpPr>
        <p:spPr>
          <a:xfrm>
            <a:off x="804672" y="498039"/>
            <a:ext cx="3066937" cy="921373"/>
          </a:xfrm>
        </p:spPr>
        <p:txBody>
          <a:bodyPr>
            <a:normAutofit/>
          </a:bodyPr>
          <a:lstStyle/>
          <a:p>
            <a:r>
              <a:rPr lang="en-US"/>
              <a:t>Pekerja</a:t>
            </a:r>
          </a:p>
        </p:txBody>
      </p:sp>
      <p:sp>
        <p:nvSpPr>
          <p:cNvPr id="3" name="Content Placeholder 2">
            <a:extLst>
              <a:ext uri="{FF2B5EF4-FFF2-40B4-BE49-F238E27FC236}">
                <a16:creationId xmlns:a16="http://schemas.microsoft.com/office/drawing/2014/main" id="{18E0EBE4-CACC-E844-B5F0-C5D5D908E979}"/>
              </a:ext>
            </a:extLst>
          </p:cNvPr>
          <p:cNvSpPr>
            <a:spLocks noGrp="1"/>
          </p:cNvSpPr>
          <p:nvPr>
            <p:ph idx="1"/>
          </p:nvPr>
        </p:nvSpPr>
        <p:spPr>
          <a:xfrm>
            <a:off x="246402" y="1681609"/>
            <a:ext cx="4328618" cy="4055650"/>
          </a:xfrm>
        </p:spPr>
        <p:txBody>
          <a:bodyPr>
            <a:noAutofit/>
          </a:bodyPr>
          <a:lstStyle/>
          <a:p>
            <a:pPr>
              <a:lnSpc>
                <a:spcPct val="90000"/>
              </a:lnSpc>
            </a:pPr>
            <a:r>
              <a:rPr lang="en-US" sz="2100" b="1" err="1"/>
              <a:t>Berdasarkan</a:t>
            </a:r>
            <a:r>
              <a:rPr lang="en-US" sz="2100" b="1"/>
              <a:t>  </a:t>
            </a:r>
            <a:r>
              <a:rPr lang="en-US" sz="2100" b="1" err="1"/>
              <a:t>Penyata</a:t>
            </a:r>
            <a:r>
              <a:rPr lang="en-US" sz="2100" b="1"/>
              <a:t>  </a:t>
            </a:r>
            <a:r>
              <a:rPr lang="en-US" sz="2100" b="1" err="1"/>
              <a:t>Kewangan</a:t>
            </a:r>
            <a:r>
              <a:rPr lang="en-US" sz="2100" b="1"/>
              <a:t> </a:t>
            </a:r>
            <a:r>
              <a:rPr lang="en-US" sz="2100" b="1" err="1"/>
              <a:t>pekerja</a:t>
            </a:r>
            <a:r>
              <a:rPr lang="en-US" sz="2100" b="1"/>
              <a:t> </a:t>
            </a:r>
            <a:r>
              <a:rPr lang="en-US" sz="2100" b="1" err="1"/>
              <a:t>dapat</a:t>
            </a:r>
            <a:r>
              <a:rPr lang="en-US" sz="2100" b="1"/>
              <a:t> </a:t>
            </a:r>
            <a:r>
              <a:rPr lang="en-US" sz="2100" b="1" err="1"/>
              <a:t>mengetahui</a:t>
            </a:r>
            <a:r>
              <a:rPr lang="en-US" sz="2100" b="1"/>
              <a:t> </a:t>
            </a:r>
            <a:r>
              <a:rPr lang="en-US" sz="2100" b="1" err="1"/>
              <a:t>keuntungan</a:t>
            </a:r>
            <a:r>
              <a:rPr lang="en-US" sz="2100" b="1"/>
              <a:t> </a:t>
            </a:r>
            <a:r>
              <a:rPr lang="en-US" sz="2100" b="1" err="1"/>
              <a:t>perniagaan</a:t>
            </a:r>
            <a:r>
              <a:rPr lang="en-US" sz="2100" b="1"/>
              <a:t>, </a:t>
            </a:r>
            <a:r>
              <a:rPr lang="en-US" sz="2100" b="1" err="1"/>
              <a:t>kestabilan</a:t>
            </a:r>
            <a:r>
              <a:rPr lang="en-US" sz="2100" b="1"/>
              <a:t> </a:t>
            </a:r>
            <a:r>
              <a:rPr lang="en-US" sz="2100" b="1" err="1"/>
              <a:t>operasi</a:t>
            </a:r>
            <a:r>
              <a:rPr lang="en-US" sz="2100" b="1"/>
              <a:t> </a:t>
            </a:r>
            <a:r>
              <a:rPr lang="en-US" sz="2100" b="1" err="1"/>
              <a:t>perniagaan</a:t>
            </a:r>
            <a:r>
              <a:rPr lang="en-US" sz="2100" b="1"/>
              <a:t>, </a:t>
            </a:r>
            <a:r>
              <a:rPr lang="en-US" sz="2100" b="1" err="1"/>
              <a:t>keupayaan</a:t>
            </a:r>
            <a:r>
              <a:rPr lang="en-US" sz="2100" b="1"/>
              <a:t> </a:t>
            </a:r>
            <a:r>
              <a:rPr lang="en-US" sz="2100" b="1" err="1"/>
              <a:t>perniagaan</a:t>
            </a:r>
            <a:r>
              <a:rPr lang="en-US" sz="2100" b="1"/>
              <a:t> </a:t>
            </a:r>
            <a:r>
              <a:rPr lang="en-US" sz="2100" b="1" err="1"/>
              <a:t>untuk</a:t>
            </a:r>
            <a:r>
              <a:rPr lang="en-US" sz="2100" b="1"/>
              <a:t> </a:t>
            </a:r>
            <a:r>
              <a:rPr lang="en-US" sz="2100" b="1" err="1"/>
              <a:t>membayar</a:t>
            </a:r>
            <a:r>
              <a:rPr lang="en-US" sz="2100" b="1"/>
              <a:t>  </a:t>
            </a:r>
            <a:r>
              <a:rPr lang="en-US" sz="2100" b="1" err="1"/>
              <a:t>gaji</a:t>
            </a:r>
            <a:r>
              <a:rPr lang="en-US" sz="2100" b="1"/>
              <a:t> dan  </a:t>
            </a:r>
            <a:r>
              <a:rPr lang="en-US" sz="2100" b="1" err="1"/>
              <a:t>menawarkan</a:t>
            </a:r>
            <a:r>
              <a:rPr lang="en-US" sz="2100" b="1"/>
              <a:t> </a:t>
            </a:r>
            <a:r>
              <a:rPr lang="en-US" sz="2100" b="1" err="1"/>
              <a:t>faedah</a:t>
            </a:r>
            <a:r>
              <a:rPr lang="en-US" sz="2100" b="1"/>
              <a:t>  </a:t>
            </a:r>
            <a:r>
              <a:rPr lang="en-US" sz="2100" b="1" err="1"/>
              <a:t>sampingan</a:t>
            </a:r>
            <a:r>
              <a:rPr lang="en-US" sz="2100" b="1"/>
              <a:t>. </a:t>
            </a:r>
            <a:endParaRPr lang="ms-MY" sz="2100" b="1"/>
          </a:p>
          <a:p>
            <a:pPr>
              <a:lnSpc>
                <a:spcPct val="90000"/>
              </a:lnSpc>
            </a:pPr>
            <a:r>
              <a:rPr lang="en-US" sz="2100" b="1" err="1"/>
              <a:t>Pekerja</a:t>
            </a:r>
            <a:r>
              <a:rPr lang="en-US" sz="2100" b="1"/>
              <a:t> </a:t>
            </a:r>
            <a:r>
              <a:rPr lang="en-US" sz="2100" b="1" err="1"/>
              <a:t>turut</a:t>
            </a:r>
            <a:r>
              <a:rPr lang="en-US" sz="2100" b="1"/>
              <a:t> </a:t>
            </a:r>
            <a:r>
              <a:rPr lang="en-US" sz="2100" b="1" err="1"/>
              <a:t>melihat</a:t>
            </a:r>
            <a:r>
              <a:rPr lang="en-US" sz="2100" b="1"/>
              <a:t> </a:t>
            </a:r>
            <a:r>
              <a:rPr lang="en-US" sz="2100" b="1" err="1"/>
              <a:t>kedudukan</a:t>
            </a:r>
            <a:r>
              <a:rPr lang="en-US" sz="2100" b="1"/>
              <a:t> </a:t>
            </a:r>
            <a:r>
              <a:rPr lang="en-US" sz="2100" b="1" err="1"/>
              <a:t>kewangan</a:t>
            </a:r>
            <a:r>
              <a:rPr lang="en-US" sz="2100" b="1"/>
              <a:t> </a:t>
            </a:r>
            <a:r>
              <a:rPr lang="en-US" sz="2100" b="1" err="1"/>
              <a:t>perniagaan</a:t>
            </a:r>
            <a:r>
              <a:rPr lang="en-US" sz="2100" b="1"/>
              <a:t> </a:t>
            </a:r>
            <a:r>
              <a:rPr lang="en-US" sz="2100" b="1" err="1"/>
              <a:t>untuk</a:t>
            </a:r>
            <a:r>
              <a:rPr lang="en-US" sz="2100" b="1"/>
              <a:t> </a:t>
            </a:r>
            <a:r>
              <a:rPr lang="en-US" sz="2100" b="1" err="1"/>
              <a:t>menilai</a:t>
            </a:r>
            <a:r>
              <a:rPr lang="en-US" sz="2100" b="1"/>
              <a:t> </a:t>
            </a:r>
            <a:r>
              <a:rPr lang="en-US" sz="2100" b="1" err="1"/>
              <a:t>kemampuan</a:t>
            </a:r>
            <a:r>
              <a:rPr lang="en-US" sz="2100" b="1"/>
              <a:t> </a:t>
            </a:r>
            <a:r>
              <a:rPr lang="en-US" sz="2100" b="1" err="1"/>
              <a:t>perniagaan</a:t>
            </a:r>
            <a:r>
              <a:rPr lang="en-US" sz="2100" b="1"/>
              <a:t> </a:t>
            </a:r>
            <a:r>
              <a:rPr lang="en-US" sz="2100" b="1" err="1"/>
              <a:t>dapat</a:t>
            </a:r>
            <a:r>
              <a:rPr lang="en-US" sz="2100" b="1"/>
              <a:t> </a:t>
            </a:r>
            <a:r>
              <a:rPr lang="en-US" sz="2100" b="1" err="1"/>
              <a:t>berkembang</a:t>
            </a:r>
            <a:r>
              <a:rPr lang="en-US" sz="2100" b="1"/>
              <a:t> </a:t>
            </a:r>
            <a:r>
              <a:rPr lang="en-US" sz="2100" b="1" err="1"/>
              <a:t>pada</a:t>
            </a:r>
            <a:r>
              <a:rPr lang="en-US" sz="2100" b="1"/>
              <a:t> masa </a:t>
            </a:r>
            <a:r>
              <a:rPr lang="en-US" sz="2100" b="1" err="1"/>
              <a:t>hadapan</a:t>
            </a:r>
            <a:r>
              <a:rPr lang="en-US" sz="2100" b="1"/>
              <a:t> dan </a:t>
            </a:r>
            <a:r>
              <a:rPr lang="en-US" sz="2100" b="1" err="1"/>
              <a:t>meninjau</a:t>
            </a:r>
            <a:r>
              <a:rPr lang="en-US" sz="2100" b="1"/>
              <a:t> </a:t>
            </a:r>
            <a:r>
              <a:rPr lang="en-US" sz="2100" b="1" err="1"/>
              <a:t>peluang</a:t>
            </a:r>
            <a:r>
              <a:rPr lang="en-US" sz="2100" b="1"/>
              <a:t> </a:t>
            </a:r>
            <a:r>
              <a:rPr lang="en-US" sz="2100" b="1" err="1"/>
              <a:t>untuk</a:t>
            </a:r>
            <a:r>
              <a:rPr lang="en-US" sz="2100" b="1"/>
              <a:t> </a:t>
            </a:r>
            <a:r>
              <a:rPr lang="en-US" sz="2100" b="1" err="1"/>
              <a:t>menjawat</a:t>
            </a:r>
            <a:r>
              <a:rPr lang="en-US" sz="2100" b="1"/>
              <a:t> </a:t>
            </a:r>
            <a:r>
              <a:rPr lang="en-US" sz="2100" b="1" err="1"/>
              <a:t>jawatan</a:t>
            </a:r>
            <a:r>
              <a:rPr lang="en-US" sz="2100" b="1"/>
              <a:t> yang </a:t>
            </a:r>
            <a:r>
              <a:rPr lang="en-US" sz="2100" b="1" err="1"/>
              <a:t>lebih</a:t>
            </a:r>
            <a:r>
              <a:rPr lang="en-US" sz="2100" b="1"/>
              <a:t> </a:t>
            </a:r>
            <a:r>
              <a:rPr lang="en-US" sz="2100" b="1" err="1"/>
              <a:t>tinggi</a:t>
            </a:r>
            <a:r>
              <a:rPr lang="en-US" sz="2100" b="1"/>
              <a:t> dalam </a:t>
            </a:r>
            <a:r>
              <a:rPr lang="en-US" sz="2100" b="1" err="1"/>
              <a:t>organisasi</a:t>
            </a:r>
            <a:r>
              <a:rPr lang="en-US" sz="2100" b="1"/>
              <a:t>. </a:t>
            </a:r>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A6EB0C-5A8C-1A40-83EE-9A8CF124C24D}"/>
              </a:ext>
            </a:extLst>
          </p:cNvPr>
          <p:cNvPicPr>
            <a:picLocks noChangeAspect="1"/>
          </p:cNvPicPr>
          <p:nvPr/>
        </p:nvPicPr>
        <p:blipFill>
          <a:blip r:embed="rId2"/>
          <a:stretch>
            <a:fillRect/>
          </a:stretch>
        </p:blipFill>
        <p:spPr>
          <a:xfrm>
            <a:off x="4823366" y="1681609"/>
            <a:ext cx="6227064" cy="3502723"/>
          </a:xfrm>
          <a:prstGeom prst="rect">
            <a:avLst/>
          </a:prstGeom>
        </p:spPr>
      </p:pic>
    </p:spTree>
    <p:extLst>
      <p:ext uri="{BB962C8B-B14F-4D97-AF65-F5344CB8AC3E}">
        <p14:creationId xmlns:p14="http://schemas.microsoft.com/office/powerpoint/2010/main" val="137096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1C08-4D36-2548-B533-55EB7222FD7A}"/>
              </a:ext>
            </a:extLst>
          </p:cNvPr>
          <p:cNvSpPr>
            <a:spLocks noGrp="1"/>
          </p:cNvSpPr>
          <p:nvPr>
            <p:ph type="title"/>
          </p:nvPr>
        </p:nvSpPr>
        <p:spPr>
          <a:xfrm>
            <a:off x="6900672" y="978776"/>
            <a:ext cx="4486656" cy="1174991"/>
          </a:xfrm>
        </p:spPr>
        <p:txBody>
          <a:bodyPr>
            <a:normAutofit/>
          </a:bodyPr>
          <a:lstStyle/>
          <a:p>
            <a:r>
              <a:rPr lang="en-US" sz="2400"/>
              <a:t>Pengguna Luaran</a:t>
            </a:r>
          </a:p>
        </p:txBody>
      </p:sp>
      <p:pic>
        <p:nvPicPr>
          <p:cNvPr id="6" name="Picture 5">
            <a:extLst>
              <a:ext uri="{FF2B5EF4-FFF2-40B4-BE49-F238E27FC236}">
                <a16:creationId xmlns:a16="http://schemas.microsoft.com/office/drawing/2014/main" id="{608906F8-06D9-2643-9458-71D979FAB132}"/>
              </a:ext>
            </a:extLst>
          </p:cNvPr>
          <p:cNvPicPr>
            <a:picLocks noChangeAspect="1"/>
          </p:cNvPicPr>
          <p:nvPr/>
        </p:nvPicPr>
        <p:blipFill rotWithShape="1">
          <a:blip r:embed="rId2"/>
          <a:srcRect l="22507" r="18250"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3A82913F-0046-9445-A197-7FB367EBDA1F}"/>
              </a:ext>
            </a:extLst>
          </p:cNvPr>
          <p:cNvSpPr>
            <a:spLocks noGrp="1"/>
          </p:cNvSpPr>
          <p:nvPr>
            <p:ph idx="1"/>
          </p:nvPr>
        </p:nvSpPr>
        <p:spPr>
          <a:xfrm>
            <a:off x="6900672" y="2640692"/>
            <a:ext cx="4486656" cy="3255252"/>
          </a:xfrm>
        </p:spPr>
        <p:txBody>
          <a:bodyPr>
            <a:normAutofit/>
          </a:bodyPr>
          <a:lstStyle/>
          <a:p>
            <a:r>
              <a:rPr lang="en-US" sz="2400" b="1" err="1"/>
              <a:t>Pengguna</a:t>
            </a:r>
            <a:r>
              <a:rPr lang="en-US" sz="2400" b="1"/>
              <a:t> </a:t>
            </a:r>
            <a:r>
              <a:rPr lang="en-US" sz="2400" b="1" err="1"/>
              <a:t>luaran</a:t>
            </a:r>
            <a:r>
              <a:rPr lang="en-US" sz="2400" b="1"/>
              <a:t> </a:t>
            </a:r>
            <a:r>
              <a:rPr lang="en-US" sz="2400" b="1" err="1"/>
              <a:t>merupakan</a:t>
            </a:r>
            <a:r>
              <a:rPr lang="en-US" sz="2400" b="1"/>
              <a:t> </a:t>
            </a:r>
            <a:r>
              <a:rPr lang="en-US" sz="2400" b="1" err="1"/>
              <a:t>pihak</a:t>
            </a:r>
            <a:r>
              <a:rPr lang="en-US" sz="2400" b="1"/>
              <a:t> </a:t>
            </a:r>
            <a:r>
              <a:rPr lang="en-US" sz="2400" b="1" err="1"/>
              <a:t>ketiga</a:t>
            </a:r>
            <a:r>
              <a:rPr lang="en-US" sz="2400" b="1"/>
              <a:t> yang </a:t>
            </a:r>
            <a:r>
              <a:rPr lang="en-US" sz="2400" b="1" err="1"/>
              <a:t>menggunakan</a:t>
            </a:r>
            <a:r>
              <a:rPr lang="en-US" sz="2400" b="1"/>
              <a:t> </a:t>
            </a:r>
            <a:r>
              <a:rPr lang="en-US" sz="2400" b="1" err="1"/>
              <a:t>maklumat</a:t>
            </a:r>
            <a:r>
              <a:rPr lang="en-US" sz="2400" b="1"/>
              <a:t> </a:t>
            </a:r>
            <a:r>
              <a:rPr lang="en-US" sz="2400" b="1" err="1"/>
              <a:t>Penyata</a:t>
            </a:r>
            <a:r>
              <a:rPr lang="en-US" sz="2400" b="1"/>
              <a:t> </a:t>
            </a:r>
            <a:r>
              <a:rPr lang="en-US" sz="2400" b="1" err="1"/>
              <a:t>Kewangan</a:t>
            </a:r>
            <a:r>
              <a:rPr lang="en-US" sz="2400" b="1"/>
              <a:t>. </a:t>
            </a:r>
            <a:endParaRPr lang="ms-MY" sz="2400" b="1"/>
          </a:p>
          <a:p>
            <a:r>
              <a:rPr lang="en-US" sz="2400" b="1" err="1"/>
              <a:t>Pengguna</a:t>
            </a:r>
            <a:r>
              <a:rPr lang="en-US" sz="2400" b="1"/>
              <a:t> </a:t>
            </a:r>
            <a:r>
              <a:rPr lang="en-US" sz="2400" b="1" err="1"/>
              <a:t>luaran</a:t>
            </a:r>
            <a:r>
              <a:rPr lang="en-US" sz="2400" b="1"/>
              <a:t> juga </a:t>
            </a:r>
            <a:r>
              <a:rPr lang="en-US" sz="2400" b="1" err="1"/>
              <a:t>dikenali</a:t>
            </a:r>
            <a:r>
              <a:rPr lang="en-US" sz="2400" b="1"/>
              <a:t> </a:t>
            </a:r>
            <a:r>
              <a:rPr lang="en-US" sz="2400" b="1" err="1"/>
              <a:t>sebagai</a:t>
            </a:r>
            <a:r>
              <a:rPr lang="en-US" sz="2400" b="1"/>
              <a:t> </a:t>
            </a:r>
            <a:r>
              <a:rPr lang="en-US" sz="2400" b="1" err="1"/>
              <a:t>pengguna</a:t>
            </a:r>
            <a:r>
              <a:rPr lang="en-US" sz="2400" b="1"/>
              <a:t> </a:t>
            </a:r>
            <a:r>
              <a:rPr lang="en-US" sz="2400" b="1" err="1"/>
              <a:t>sekunder</a:t>
            </a:r>
            <a:r>
              <a:rPr lang="en-US" sz="2400" b="1"/>
              <a:t>.</a:t>
            </a:r>
          </a:p>
        </p:txBody>
      </p:sp>
    </p:spTree>
    <p:extLst>
      <p:ext uri="{BB962C8B-B14F-4D97-AF65-F5344CB8AC3E}">
        <p14:creationId xmlns:p14="http://schemas.microsoft.com/office/powerpoint/2010/main" val="922584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1C08-4D36-2548-B533-55EB7222FD7A}"/>
              </a:ext>
            </a:extLst>
          </p:cNvPr>
          <p:cNvSpPr>
            <a:spLocks noGrp="1"/>
          </p:cNvSpPr>
          <p:nvPr>
            <p:ph type="title"/>
          </p:nvPr>
        </p:nvSpPr>
        <p:spPr>
          <a:xfrm>
            <a:off x="6879787" y="964692"/>
            <a:ext cx="4476806" cy="1188720"/>
          </a:xfrm>
        </p:spPr>
        <p:txBody>
          <a:bodyPr>
            <a:normAutofit/>
          </a:bodyPr>
          <a:lstStyle/>
          <a:p>
            <a:r>
              <a:rPr lang="en-US"/>
              <a:t>Pihak bank </a:t>
            </a:r>
          </a:p>
        </p:txBody>
      </p:sp>
      <p:sp>
        <p:nvSpPr>
          <p:cNvPr id="15" name="Rectangle 10">
            <a:extLst>
              <a:ext uri="{FF2B5EF4-FFF2-40B4-BE49-F238E27FC236}">
                <a16:creationId xmlns:a16="http://schemas.microsoft.com/office/drawing/2014/main" id="{DE6656AB-B8B3-4895-AD32-B928A43C4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760"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188BDAE2-5EE0-4B2F-9C9B-7E86A0B4C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1853"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D66A48-F314-7446-92B6-4312279C403E}"/>
              </a:ext>
            </a:extLst>
          </p:cNvPr>
          <p:cNvPicPr>
            <a:picLocks noChangeAspect="1"/>
          </p:cNvPicPr>
          <p:nvPr/>
        </p:nvPicPr>
        <p:blipFill>
          <a:blip r:embed="rId2"/>
          <a:stretch>
            <a:fillRect/>
          </a:stretch>
        </p:blipFill>
        <p:spPr>
          <a:xfrm>
            <a:off x="1153944" y="1836874"/>
            <a:ext cx="4782312" cy="3192193"/>
          </a:xfrm>
          <a:prstGeom prst="rect">
            <a:avLst/>
          </a:prstGeom>
        </p:spPr>
      </p:pic>
      <p:sp>
        <p:nvSpPr>
          <p:cNvPr id="3" name="Content Placeholder 2">
            <a:extLst>
              <a:ext uri="{FF2B5EF4-FFF2-40B4-BE49-F238E27FC236}">
                <a16:creationId xmlns:a16="http://schemas.microsoft.com/office/drawing/2014/main" id="{3A82913F-0046-9445-A197-7FB367EBDA1F}"/>
              </a:ext>
            </a:extLst>
          </p:cNvPr>
          <p:cNvSpPr>
            <a:spLocks noGrp="1"/>
          </p:cNvSpPr>
          <p:nvPr>
            <p:ph idx="1"/>
          </p:nvPr>
        </p:nvSpPr>
        <p:spPr>
          <a:xfrm>
            <a:off x="6878359" y="2638044"/>
            <a:ext cx="4900268" cy="3263206"/>
          </a:xfrm>
        </p:spPr>
        <p:txBody>
          <a:bodyPr>
            <a:noAutofit/>
          </a:bodyPr>
          <a:lstStyle/>
          <a:p>
            <a:r>
              <a:rPr lang="en-US" sz="2400" b="1" err="1"/>
              <a:t>Menggunakan</a:t>
            </a:r>
            <a:r>
              <a:rPr lang="en-US" sz="2400" b="1"/>
              <a:t> </a:t>
            </a:r>
            <a:r>
              <a:rPr lang="en-US" sz="2400" b="1" err="1"/>
              <a:t>Penyata</a:t>
            </a:r>
            <a:r>
              <a:rPr lang="en-US" sz="2400" b="1"/>
              <a:t> </a:t>
            </a:r>
            <a:r>
              <a:rPr lang="en-US" sz="2400" b="1" err="1"/>
              <a:t>Kewangan</a:t>
            </a:r>
            <a:r>
              <a:rPr lang="en-US" sz="2400" b="1"/>
              <a:t> </a:t>
            </a:r>
            <a:r>
              <a:rPr lang="en-US" sz="2400" b="1" err="1"/>
              <a:t>sesebuah</a:t>
            </a:r>
            <a:r>
              <a:rPr lang="en-US" sz="2400" b="1"/>
              <a:t> </a:t>
            </a:r>
            <a:r>
              <a:rPr lang="en-US" sz="2400" b="1" err="1"/>
              <a:t>perniagaan</a:t>
            </a:r>
            <a:r>
              <a:rPr lang="en-US" sz="2400" b="1"/>
              <a:t> </a:t>
            </a:r>
            <a:r>
              <a:rPr lang="en-US" sz="2400" b="1" err="1"/>
              <a:t>untuk</a:t>
            </a:r>
            <a:r>
              <a:rPr lang="en-US" sz="2400" b="1"/>
              <a:t> </a:t>
            </a:r>
            <a:r>
              <a:rPr lang="en-US" sz="2400" b="1" err="1"/>
              <a:t>mempertimbangkan</a:t>
            </a:r>
            <a:r>
              <a:rPr lang="en-US" sz="2400" b="1"/>
              <a:t> </a:t>
            </a:r>
            <a:r>
              <a:rPr lang="en-US" sz="2400" b="1" err="1"/>
              <a:t>kelulusan</a:t>
            </a:r>
            <a:r>
              <a:rPr lang="en-US" sz="2400" b="1"/>
              <a:t> </a:t>
            </a:r>
            <a:r>
              <a:rPr lang="en-US" sz="2400" b="1" err="1"/>
              <a:t>permohonan</a:t>
            </a:r>
            <a:r>
              <a:rPr lang="en-US" sz="2400" b="1"/>
              <a:t> </a:t>
            </a:r>
            <a:r>
              <a:rPr lang="en-US" sz="2400" b="1" err="1"/>
              <a:t>perniagaan</a:t>
            </a:r>
            <a:r>
              <a:rPr lang="en-US" sz="2400" b="1"/>
              <a:t> </a:t>
            </a:r>
            <a:r>
              <a:rPr lang="en-US" sz="2400" b="1" err="1"/>
              <a:t>mendapatkan</a:t>
            </a:r>
            <a:r>
              <a:rPr lang="en-US" sz="2400" b="1"/>
              <a:t> </a:t>
            </a:r>
            <a:r>
              <a:rPr lang="en-US" sz="2400" b="1" err="1"/>
              <a:t>pinjaman</a:t>
            </a:r>
            <a:r>
              <a:rPr lang="en-US" sz="2400" b="1"/>
              <a:t> bank. </a:t>
            </a:r>
            <a:endParaRPr lang="ms-MY" sz="2400" b="1"/>
          </a:p>
          <a:p>
            <a:r>
              <a:rPr lang="en-US" sz="2400" b="1" err="1"/>
              <a:t>Melihat</a:t>
            </a:r>
            <a:r>
              <a:rPr lang="en-US" sz="2400" b="1"/>
              <a:t> </a:t>
            </a:r>
            <a:r>
              <a:rPr lang="en-US" sz="2400" b="1" err="1"/>
              <a:t>keupayaan</a:t>
            </a:r>
            <a:r>
              <a:rPr lang="en-US" sz="2400" b="1"/>
              <a:t> </a:t>
            </a:r>
            <a:r>
              <a:rPr lang="en-US" sz="2400" b="1" err="1"/>
              <a:t>perniagaan</a:t>
            </a:r>
            <a:r>
              <a:rPr lang="en-US" sz="2400" b="1"/>
              <a:t> dalam </a:t>
            </a:r>
            <a:r>
              <a:rPr lang="en-US" sz="2400" b="1" err="1"/>
              <a:t>pengurusan</a:t>
            </a:r>
            <a:r>
              <a:rPr lang="en-US" sz="2400" b="1"/>
              <a:t> </a:t>
            </a:r>
            <a:r>
              <a:rPr lang="en-US" sz="2400" b="1" err="1"/>
              <a:t>kredit</a:t>
            </a:r>
            <a:r>
              <a:rPr lang="en-US" sz="2400" b="1"/>
              <a:t> dan juga dalam </a:t>
            </a:r>
            <a:r>
              <a:rPr lang="en-US" sz="2400" b="1" err="1"/>
              <a:t>pembayaran</a:t>
            </a:r>
            <a:r>
              <a:rPr lang="en-US" sz="2400" b="1"/>
              <a:t> </a:t>
            </a:r>
            <a:r>
              <a:rPr lang="en-US" sz="2400" b="1" err="1"/>
              <a:t>hutang</a:t>
            </a:r>
            <a:r>
              <a:rPr lang="en-US" sz="2400" b="1"/>
              <a:t>. </a:t>
            </a:r>
          </a:p>
        </p:txBody>
      </p:sp>
    </p:spTree>
    <p:extLst>
      <p:ext uri="{BB962C8B-B14F-4D97-AF65-F5344CB8AC3E}">
        <p14:creationId xmlns:p14="http://schemas.microsoft.com/office/powerpoint/2010/main" val="38300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9201-1A62-F64E-A9BF-38C68F8440AC}"/>
              </a:ext>
            </a:extLst>
          </p:cNvPr>
          <p:cNvSpPr>
            <a:spLocks noGrp="1"/>
          </p:cNvSpPr>
          <p:nvPr>
            <p:ph type="title"/>
          </p:nvPr>
        </p:nvSpPr>
        <p:spPr>
          <a:xfrm>
            <a:off x="8312677" y="249020"/>
            <a:ext cx="3066937" cy="879663"/>
          </a:xfrm>
        </p:spPr>
        <p:txBody>
          <a:bodyPr>
            <a:normAutofit/>
          </a:bodyPr>
          <a:lstStyle/>
          <a:p>
            <a:r>
              <a:rPr lang="en-US"/>
              <a:t>Pembekal</a:t>
            </a:r>
          </a:p>
        </p:txBody>
      </p:sp>
      <p:sp>
        <p:nvSpPr>
          <p:cNvPr id="9" name="Rectangle 8">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D238CE3-CE44-7D42-922B-D85054754267}"/>
              </a:ext>
            </a:extLst>
          </p:cNvPr>
          <p:cNvPicPr>
            <a:picLocks noChangeAspect="1"/>
          </p:cNvPicPr>
          <p:nvPr/>
        </p:nvPicPr>
        <p:blipFill>
          <a:blip r:embed="rId2"/>
          <a:stretch>
            <a:fillRect/>
          </a:stretch>
        </p:blipFill>
        <p:spPr>
          <a:xfrm>
            <a:off x="1143979" y="2164207"/>
            <a:ext cx="6227064" cy="2537528"/>
          </a:xfrm>
          <a:prstGeom prst="rect">
            <a:avLst/>
          </a:prstGeom>
        </p:spPr>
      </p:pic>
      <p:sp>
        <p:nvSpPr>
          <p:cNvPr id="3" name="Content Placeholder 2">
            <a:extLst>
              <a:ext uri="{FF2B5EF4-FFF2-40B4-BE49-F238E27FC236}">
                <a16:creationId xmlns:a16="http://schemas.microsoft.com/office/drawing/2014/main" id="{3A2E38DD-A1C4-3A4A-9808-DDF2F946B804}"/>
              </a:ext>
            </a:extLst>
          </p:cNvPr>
          <p:cNvSpPr>
            <a:spLocks noGrp="1"/>
          </p:cNvSpPr>
          <p:nvPr>
            <p:ph idx="1"/>
          </p:nvPr>
        </p:nvSpPr>
        <p:spPr>
          <a:xfrm>
            <a:off x="7863847" y="1394510"/>
            <a:ext cx="4113996" cy="4506740"/>
          </a:xfrm>
        </p:spPr>
        <p:txBody>
          <a:bodyPr>
            <a:noAutofit/>
          </a:bodyPr>
          <a:lstStyle/>
          <a:p>
            <a:pPr>
              <a:lnSpc>
                <a:spcPct val="90000"/>
              </a:lnSpc>
            </a:pPr>
            <a:r>
              <a:rPr lang="en-US" sz="2400" b="1" err="1"/>
              <a:t>Laporan</a:t>
            </a:r>
            <a:r>
              <a:rPr lang="en-US" sz="2400" b="1"/>
              <a:t> </a:t>
            </a:r>
            <a:r>
              <a:rPr lang="en-US" sz="2400" b="1" err="1"/>
              <a:t>kewangan</a:t>
            </a:r>
            <a:r>
              <a:rPr lang="en-US" sz="2400" b="1"/>
              <a:t> </a:t>
            </a:r>
            <a:r>
              <a:rPr lang="en-US" sz="2400" b="1" err="1"/>
              <a:t>digunakan</a:t>
            </a:r>
            <a:r>
              <a:rPr lang="en-US" sz="2400" b="1"/>
              <a:t> </a:t>
            </a:r>
            <a:r>
              <a:rPr lang="en-US" sz="2400" b="1" err="1"/>
              <a:t>untuk</a:t>
            </a:r>
            <a:r>
              <a:rPr lang="en-US" sz="2400" b="1"/>
              <a:t> </a:t>
            </a:r>
            <a:r>
              <a:rPr lang="en-US" sz="2400" b="1" err="1"/>
              <a:t>menilai</a:t>
            </a:r>
            <a:r>
              <a:rPr lang="en-US" sz="2400" b="1"/>
              <a:t> </a:t>
            </a:r>
            <a:r>
              <a:rPr lang="en-US" sz="2400" b="1" err="1"/>
              <a:t>keupayaan</a:t>
            </a:r>
            <a:r>
              <a:rPr lang="en-US" sz="2400" b="1"/>
              <a:t> dan </a:t>
            </a:r>
            <a:r>
              <a:rPr lang="en-US" sz="2400" b="1" err="1"/>
              <a:t>kecekapan</a:t>
            </a:r>
            <a:r>
              <a:rPr lang="en-US" sz="2400" b="1"/>
              <a:t> dalam </a:t>
            </a:r>
            <a:r>
              <a:rPr lang="en-US" sz="2400" b="1" err="1"/>
              <a:t>pengurusan</a:t>
            </a:r>
            <a:r>
              <a:rPr lang="en-US" sz="2400" b="1"/>
              <a:t> </a:t>
            </a:r>
            <a:r>
              <a:rPr lang="en-US" sz="2400" b="1" err="1"/>
              <a:t>hutang</a:t>
            </a:r>
            <a:r>
              <a:rPr lang="en-US" sz="2400" b="1"/>
              <a:t> </a:t>
            </a:r>
            <a:r>
              <a:rPr lang="en-US" sz="2400" b="1" err="1"/>
              <a:t>perniagaan</a:t>
            </a:r>
            <a:r>
              <a:rPr lang="en-US" sz="2400" b="1"/>
              <a:t> </a:t>
            </a:r>
            <a:r>
              <a:rPr lang="en-US" sz="2400" b="1" err="1"/>
              <a:t>sebelum</a:t>
            </a:r>
            <a:r>
              <a:rPr lang="en-US" sz="2400" b="1"/>
              <a:t> </a:t>
            </a:r>
            <a:r>
              <a:rPr lang="en-US" sz="2400" b="1" err="1"/>
              <a:t>memberikan</a:t>
            </a:r>
            <a:r>
              <a:rPr lang="en-US" sz="2400" b="1"/>
              <a:t> </a:t>
            </a:r>
            <a:r>
              <a:rPr lang="en-US" sz="2400" b="1" err="1"/>
              <a:t>kemudahan</a:t>
            </a:r>
            <a:r>
              <a:rPr lang="en-US" sz="2400" b="1"/>
              <a:t> </a:t>
            </a:r>
            <a:r>
              <a:rPr lang="en-US" sz="2400" b="1" err="1"/>
              <a:t>kredit</a:t>
            </a:r>
            <a:r>
              <a:rPr lang="en-US" sz="2400" b="1"/>
              <a:t> </a:t>
            </a:r>
            <a:r>
              <a:rPr lang="en-US" sz="2400" b="1" err="1"/>
              <a:t>atau</a:t>
            </a:r>
            <a:r>
              <a:rPr lang="en-US" sz="2400" b="1"/>
              <a:t> </a:t>
            </a:r>
            <a:r>
              <a:rPr lang="en-US" sz="2400" b="1" err="1"/>
              <a:t>memberikan</a:t>
            </a:r>
            <a:r>
              <a:rPr lang="en-US" sz="2400" b="1"/>
              <a:t> </a:t>
            </a:r>
            <a:r>
              <a:rPr lang="en-US" sz="2400" b="1" err="1"/>
              <a:t>pinjaman</a:t>
            </a:r>
            <a:r>
              <a:rPr lang="en-US" sz="2400" b="1"/>
              <a:t> </a:t>
            </a:r>
            <a:r>
              <a:rPr lang="en-US" sz="2400" b="1" err="1"/>
              <a:t>kepada</a:t>
            </a:r>
            <a:r>
              <a:rPr lang="en-US" sz="2400" b="1"/>
              <a:t> </a:t>
            </a:r>
            <a:r>
              <a:rPr lang="en-US" sz="2400" b="1" err="1"/>
              <a:t>perniagaan</a:t>
            </a:r>
            <a:r>
              <a:rPr lang="en-US" sz="2400" b="1"/>
              <a:t> </a:t>
            </a:r>
            <a:r>
              <a:rPr lang="en-US" sz="2400" b="1" err="1"/>
              <a:t>berkenaan</a:t>
            </a:r>
            <a:r>
              <a:rPr lang="en-US" sz="2400" b="1"/>
              <a:t>. </a:t>
            </a:r>
            <a:endParaRPr lang="ms-MY" sz="2400" b="1"/>
          </a:p>
          <a:p>
            <a:pPr>
              <a:lnSpc>
                <a:spcPct val="90000"/>
              </a:lnSpc>
            </a:pPr>
            <a:r>
              <a:rPr lang="en-US" sz="2400" b="1"/>
              <a:t>Hal ini </a:t>
            </a:r>
            <a:r>
              <a:rPr lang="en-US" sz="2400" b="1" err="1"/>
              <a:t>adalah</a:t>
            </a:r>
            <a:r>
              <a:rPr lang="en-US" sz="2400" b="1"/>
              <a:t>  </a:t>
            </a:r>
            <a:r>
              <a:rPr lang="en-US" sz="2400" b="1" err="1"/>
              <a:t>penting</a:t>
            </a:r>
            <a:r>
              <a:rPr lang="en-US" sz="2400" b="1"/>
              <a:t>  </a:t>
            </a:r>
            <a:r>
              <a:rPr lang="en-US" sz="2400" b="1" err="1"/>
              <a:t>untuk</a:t>
            </a:r>
            <a:r>
              <a:rPr lang="en-US" sz="2400" b="1"/>
              <a:t> </a:t>
            </a:r>
            <a:r>
              <a:rPr lang="en-US" sz="2400" b="1" err="1"/>
              <a:t>mengelakkan</a:t>
            </a:r>
            <a:r>
              <a:rPr lang="en-US" sz="2400" b="1"/>
              <a:t>  </a:t>
            </a:r>
            <a:r>
              <a:rPr lang="en-US" sz="2400" b="1" err="1"/>
              <a:t>berlakunya</a:t>
            </a:r>
            <a:r>
              <a:rPr lang="en-US" sz="2400" b="1"/>
              <a:t> </a:t>
            </a:r>
            <a:r>
              <a:rPr lang="en-US" sz="2400" b="1" err="1"/>
              <a:t>hutang</a:t>
            </a:r>
            <a:r>
              <a:rPr lang="en-US" sz="2400" b="1"/>
              <a:t> </a:t>
            </a:r>
            <a:r>
              <a:rPr lang="en-US" sz="2400" b="1" err="1"/>
              <a:t>lapuk</a:t>
            </a:r>
            <a:r>
              <a:rPr lang="en-US" sz="2400" b="1"/>
              <a:t> yang akan </a:t>
            </a:r>
            <a:r>
              <a:rPr lang="en-US" sz="2400" b="1" err="1"/>
              <a:t>merugikan</a:t>
            </a:r>
            <a:r>
              <a:rPr lang="en-US" sz="2400" b="1"/>
              <a:t> </a:t>
            </a:r>
            <a:r>
              <a:rPr lang="en-US" sz="2400" b="1" err="1"/>
              <a:t>pembekal</a:t>
            </a:r>
            <a:r>
              <a:rPr lang="en-US" sz="2400" b="1"/>
              <a:t>.</a:t>
            </a:r>
          </a:p>
        </p:txBody>
      </p:sp>
    </p:spTree>
    <p:extLst>
      <p:ext uri="{BB962C8B-B14F-4D97-AF65-F5344CB8AC3E}">
        <p14:creationId xmlns:p14="http://schemas.microsoft.com/office/powerpoint/2010/main" val="33341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FEBD0-9DE6-9C41-A440-48560382ABCC}"/>
              </a:ext>
            </a:extLst>
          </p:cNvPr>
          <p:cNvSpPr>
            <a:spLocks noGrp="1"/>
          </p:cNvSpPr>
          <p:nvPr>
            <p:ph type="title"/>
          </p:nvPr>
        </p:nvSpPr>
        <p:spPr>
          <a:xfrm>
            <a:off x="643466" y="643467"/>
            <a:ext cx="6242719" cy="825749"/>
          </a:xfrm>
          <a:noFill/>
          <a:ln>
            <a:solidFill>
              <a:schemeClr val="bg1"/>
            </a:solidFill>
          </a:ln>
        </p:spPr>
        <p:txBody>
          <a:bodyPr wrap="square">
            <a:normAutofit/>
          </a:bodyPr>
          <a:lstStyle/>
          <a:p>
            <a:r>
              <a:rPr lang="en-US">
                <a:solidFill>
                  <a:schemeClr val="bg1"/>
                </a:solidFill>
              </a:rPr>
              <a:t>Agensi kerajaan</a:t>
            </a:r>
          </a:p>
        </p:txBody>
      </p:sp>
      <p:sp>
        <p:nvSpPr>
          <p:cNvPr id="3" name="Content Placeholder 2">
            <a:extLst>
              <a:ext uri="{FF2B5EF4-FFF2-40B4-BE49-F238E27FC236}">
                <a16:creationId xmlns:a16="http://schemas.microsoft.com/office/drawing/2014/main" id="{16E26F0F-3579-8146-B443-9034C23AF664}"/>
              </a:ext>
            </a:extLst>
          </p:cNvPr>
          <p:cNvSpPr>
            <a:spLocks noGrp="1"/>
          </p:cNvSpPr>
          <p:nvPr>
            <p:ph idx="1"/>
          </p:nvPr>
        </p:nvSpPr>
        <p:spPr>
          <a:xfrm>
            <a:off x="643467" y="1792941"/>
            <a:ext cx="6242715" cy="4260725"/>
          </a:xfrm>
        </p:spPr>
        <p:txBody>
          <a:bodyPr>
            <a:noAutofit/>
          </a:bodyPr>
          <a:lstStyle/>
          <a:p>
            <a:r>
              <a:rPr lang="en-US" sz="2400" b="1">
                <a:solidFill>
                  <a:schemeClr val="bg1"/>
                </a:solidFill>
              </a:rPr>
              <a:t>Penyata Kewangan diperlukan oleh agensi kerajaan untuk tujuan semakan dan percukaian. </a:t>
            </a:r>
            <a:endParaRPr lang="ms-MY" sz="2400" b="1">
              <a:solidFill>
                <a:schemeClr val="bg1"/>
              </a:solidFill>
            </a:endParaRPr>
          </a:p>
          <a:p>
            <a:r>
              <a:rPr lang="en-US" sz="2400" b="1">
                <a:solidFill>
                  <a:schemeClr val="bg1"/>
                </a:solidFill>
              </a:rPr>
              <a:t>Antara agensi yang memerlukan  Penyata  Kewangan perniagaan ialah Lembaga Hasil Dalam Negeri (LHDN). </a:t>
            </a:r>
            <a:endParaRPr lang="ms-MY" sz="2400" b="1">
              <a:solidFill>
                <a:schemeClr val="bg1"/>
              </a:solidFill>
            </a:endParaRPr>
          </a:p>
          <a:p>
            <a:r>
              <a:rPr lang="en-US" sz="2400" b="1">
                <a:solidFill>
                  <a:schemeClr val="bg1"/>
                </a:solidFill>
              </a:rPr>
              <a:t>LHDN merupakan pihak yang bertanggungjawab untuk mentaksir dan memungut cukai pendapatan. </a:t>
            </a:r>
            <a:endParaRPr lang="ms-MY" sz="2400" b="1">
              <a:solidFill>
                <a:schemeClr val="bg1"/>
              </a:solidFill>
            </a:endParaRPr>
          </a:p>
          <a:p>
            <a:r>
              <a:rPr lang="en-US" sz="2400" b="1">
                <a:solidFill>
                  <a:schemeClr val="bg1"/>
                </a:solidFill>
              </a:rPr>
              <a:t>Penyata Kewangan digunakan oleh LHDN untuk tujuan pentaksiran cukai. </a:t>
            </a:r>
          </a:p>
        </p:txBody>
      </p:sp>
      <p:pic>
        <p:nvPicPr>
          <p:cNvPr id="6" name="Picture 5">
            <a:extLst>
              <a:ext uri="{FF2B5EF4-FFF2-40B4-BE49-F238E27FC236}">
                <a16:creationId xmlns:a16="http://schemas.microsoft.com/office/drawing/2014/main" id="{399B210C-3FB4-294B-ABE9-9833CE6CC46E}"/>
              </a:ext>
            </a:extLst>
          </p:cNvPr>
          <p:cNvPicPr>
            <a:picLocks noChangeAspect="1"/>
          </p:cNvPicPr>
          <p:nvPr/>
        </p:nvPicPr>
        <p:blipFill>
          <a:blip r:embed="rId2"/>
          <a:stretch>
            <a:fillRect/>
          </a:stretch>
        </p:blipFill>
        <p:spPr>
          <a:xfrm>
            <a:off x="8119870" y="1995692"/>
            <a:ext cx="3428662" cy="2665785"/>
          </a:xfrm>
          <a:prstGeom prst="rect">
            <a:avLst/>
          </a:prstGeom>
        </p:spPr>
      </p:pic>
    </p:spTree>
    <p:extLst>
      <p:ext uri="{BB962C8B-B14F-4D97-AF65-F5344CB8AC3E}">
        <p14:creationId xmlns:p14="http://schemas.microsoft.com/office/powerpoint/2010/main" val="66463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1E4A-C969-AB49-B3B4-85B633384B5B}"/>
              </a:ext>
            </a:extLst>
          </p:cNvPr>
          <p:cNvSpPr>
            <a:spLocks noGrp="1"/>
          </p:cNvSpPr>
          <p:nvPr>
            <p:ph type="title"/>
          </p:nvPr>
        </p:nvSpPr>
        <p:spPr>
          <a:xfrm>
            <a:off x="8312677" y="964692"/>
            <a:ext cx="3066937" cy="1188720"/>
          </a:xfrm>
        </p:spPr>
        <p:txBody>
          <a:bodyPr>
            <a:normAutofit/>
          </a:bodyPr>
          <a:lstStyle/>
          <a:p>
            <a:r>
              <a:rPr lang="en-US"/>
              <a:t>Pemegang saham</a:t>
            </a:r>
          </a:p>
        </p:txBody>
      </p:sp>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A2E4F3-8469-6748-B015-68E367E265DE}"/>
              </a:ext>
            </a:extLst>
          </p:cNvPr>
          <p:cNvPicPr>
            <a:picLocks noChangeAspect="1"/>
          </p:cNvPicPr>
          <p:nvPr/>
        </p:nvPicPr>
        <p:blipFill>
          <a:blip r:embed="rId2"/>
          <a:stretch>
            <a:fillRect/>
          </a:stretch>
        </p:blipFill>
        <p:spPr>
          <a:xfrm>
            <a:off x="1143979" y="1346905"/>
            <a:ext cx="6227064" cy="4172132"/>
          </a:xfrm>
          <a:prstGeom prst="rect">
            <a:avLst/>
          </a:prstGeom>
        </p:spPr>
      </p:pic>
      <p:sp>
        <p:nvSpPr>
          <p:cNvPr id="3" name="Content Placeholder 2">
            <a:extLst>
              <a:ext uri="{FF2B5EF4-FFF2-40B4-BE49-F238E27FC236}">
                <a16:creationId xmlns:a16="http://schemas.microsoft.com/office/drawing/2014/main" id="{7CB973B4-6865-B140-AAFC-9FE5464E009F}"/>
              </a:ext>
            </a:extLst>
          </p:cNvPr>
          <p:cNvSpPr>
            <a:spLocks noGrp="1"/>
          </p:cNvSpPr>
          <p:nvPr>
            <p:ph idx="1"/>
          </p:nvPr>
        </p:nvSpPr>
        <p:spPr>
          <a:xfrm>
            <a:off x="7863847" y="2638044"/>
            <a:ext cx="4089094" cy="3263206"/>
          </a:xfrm>
        </p:spPr>
        <p:txBody>
          <a:bodyPr>
            <a:noAutofit/>
          </a:bodyPr>
          <a:lstStyle/>
          <a:p>
            <a:pPr>
              <a:lnSpc>
                <a:spcPct val="90000"/>
              </a:lnSpc>
            </a:pPr>
            <a:r>
              <a:rPr lang="en-US" sz="2000" b="1"/>
              <a:t> </a:t>
            </a:r>
            <a:r>
              <a:rPr lang="en-US" sz="2000" b="1" err="1"/>
              <a:t>Pelabur</a:t>
            </a:r>
            <a:r>
              <a:rPr lang="en-US" sz="2000" b="1"/>
              <a:t>, </a:t>
            </a:r>
            <a:r>
              <a:rPr lang="en-US" sz="2000" b="1" err="1"/>
              <a:t>bakal</a:t>
            </a:r>
            <a:r>
              <a:rPr lang="en-US" sz="2000" b="1"/>
              <a:t> </a:t>
            </a:r>
            <a:r>
              <a:rPr lang="en-US" sz="2000" b="1" err="1"/>
              <a:t>pelabur</a:t>
            </a:r>
            <a:r>
              <a:rPr lang="en-US" sz="2000" b="1"/>
              <a:t> dan orang </a:t>
            </a:r>
            <a:r>
              <a:rPr lang="en-US" sz="2000" b="1" err="1"/>
              <a:t>awam</a:t>
            </a:r>
            <a:r>
              <a:rPr lang="en-US" sz="2000" b="1"/>
              <a:t> </a:t>
            </a:r>
            <a:r>
              <a:rPr lang="en-US" sz="2000" b="1" err="1"/>
              <a:t>menggunakan</a:t>
            </a:r>
            <a:r>
              <a:rPr lang="en-US" sz="2000" b="1"/>
              <a:t> </a:t>
            </a:r>
            <a:r>
              <a:rPr lang="en-US" sz="2000" b="1" err="1"/>
              <a:t>Penyata</a:t>
            </a:r>
            <a:r>
              <a:rPr lang="en-US" sz="2000" b="1"/>
              <a:t> </a:t>
            </a:r>
            <a:r>
              <a:rPr lang="en-US" sz="2000" b="1" err="1"/>
              <a:t>Kewangan</a:t>
            </a:r>
            <a:r>
              <a:rPr lang="en-US" sz="2000" b="1"/>
              <a:t> </a:t>
            </a:r>
            <a:r>
              <a:rPr lang="en-US" sz="2000" b="1" err="1"/>
              <a:t>untuk</a:t>
            </a:r>
            <a:r>
              <a:rPr lang="en-US" sz="2000" b="1"/>
              <a:t> </a:t>
            </a:r>
            <a:r>
              <a:rPr lang="en-US" sz="2000" b="1" err="1"/>
              <a:t>menilai</a:t>
            </a:r>
            <a:r>
              <a:rPr lang="en-US" sz="2000" b="1"/>
              <a:t> </a:t>
            </a:r>
            <a:r>
              <a:rPr lang="en-US" sz="2000" b="1" err="1"/>
              <a:t>kemampuan</a:t>
            </a:r>
            <a:r>
              <a:rPr lang="en-US" sz="2000" b="1"/>
              <a:t> </a:t>
            </a:r>
            <a:r>
              <a:rPr lang="en-US" sz="2000" b="1" err="1"/>
              <a:t>sesebuah</a:t>
            </a:r>
            <a:r>
              <a:rPr lang="en-US" sz="2000" b="1"/>
              <a:t> </a:t>
            </a:r>
            <a:r>
              <a:rPr lang="en-US" sz="2000" b="1" err="1"/>
              <a:t>perniagaan</a:t>
            </a:r>
            <a:r>
              <a:rPr lang="en-US" sz="2000" b="1"/>
              <a:t> </a:t>
            </a:r>
            <a:r>
              <a:rPr lang="en-US" sz="2000" b="1" err="1"/>
              <a:t>menjanakan</a:t>
            </a:r>
            <a:r>
              <a:rPr lang="en-US" sz="2000" b="1"/>
              <a:t> </a:t>
            </a:r>
            <a:r>
              <a:rPr lang="en-US" sz="2000" b="1" err="1"/>
              <a:t>keuntungan</a:t>
            </a:r>
            <a:r>
              <a:rPr lang="en-US" sz="2000" b="1"/>
              <a:t>.  </a:t>
            </a:r>
            <a:endParaRPr lang="ms-MY" sz="2000" b="1"/>
          </a:p>
          <a:p>
            <a:pPr>
              <a:lnSpc>
                <a:spcPct val="90000"/>
              </a:lnSpc>
            </a:pPr>
            <a:r>
              <a:rPr lang="en-US" sz="2000" b="1" err="1"/>
              <a:t>Mereka</a:t>
            </a:r>
            <a:r>
              <a:rPr lang="en-US" sz="2000" b="1"/>
              <a:t> akan </a:t>
            </a:r>
            <a:r>
              <a:rPr lang="en-US" sz="2000" b="1" err="1"/>
              <a:t>membandingkan</a:t>
            </a:r>
            <a:r>
              <a:rPr lang="en-US" sz="2000" b="1"/>
              <a:t> </a:t>
            </a:r>
            <a:r>
              <a:rPr lang="en-US" sz="2000" b="1" err="1"/>
              <a:t>Penyata</a:t>
            </a:r>
            <a:r>
              <a:rPr lang="en-US" sz="2000" b="1"/>
              <a:t> </a:t>
            </a:r>
            <a:r>
              <a:rPr lang="en-US" sz="2000" b="1" err="1"/>
              <a:t>Kewangan</a:t>
            </a:r>
            <a:r>
              <a:rPr lang="en-US" sz="2000" b="1"/>
              <a:t> </a:t>
            </a:r>
            <a:r>
              <a:rPr lang="en-US" sz="2000" b="1" err="1"/>
              <a:t>bagi</a:t>
            </a:r>
            <a:r>
              <a:rPr lang="en-US" sz="2000" b="1"/>
              <a:t> </a:t>
            </a:r>
            <a:r>
              <a:rPr lang="en-US" sz="2000" b="1" err="1"/>
              <a:t>beberapa</a:t>
            </a:r>
            <a:r>
              <a:rPr lang="en-US" sz="2000" b="1"/>
              <a:t> </a:t>
            </a:r>
            <a:r>
              <a:rPr lang="en-US" sz="2000" b="1" err="1"/>
              <a:t>buah</a:t>
            </a:r>
            <a:r>
              <a:rPr lang="en-US" sz="2000" b="1"/>
              <a:t> </a:t>
            </a:r>
            <a:r>
              <a:rPr lang="en-US" sz="2000" b="1" err="1"/>
              <a:t>perniagaan</a:t>
            </a:r>
            <a:r>
              <a:rPr lang="en-US" sz="2000" b="1"/>
              <a:t> </a:t>
            </a:r>
            <a:r>
              <a:rPr lang="en-US" sz="2000" b="1" err="1"/>
              <a:t>untuk</a:t>
            </a:r>
            <a:r>
              <a:rPr lang="en-US" sz="2000" b="1"/>
              <a:t> </a:t>
            </a:r>
            <a:r>
              <a:rPr lang="en-US" sz="2000" b="1" err="1"/>
              <a:t>memilih</a:t>
            </a:r>
            <a:r>
              <a:rPr lang="en-US" sz="2000" b="1"/>
              <a:t> </a:t>
            </a:r>
            <a:r>
              <a:rPr lang="en-US" sz="2000" b="1" err="1"/>
              <a:t>perniagaan</a:t>
            </a:r>
            <a:r>
              <a:rPr lang="en-US" sz="2000" b="1"/>
              <a:t> yang paling </a:t>
            </a:r>
            <a:r>
              <a:rPr lang="en-US" sz="2000" b="1" err="1"/>
              <a:t>berpotensi</a:t>
            </a:r>
            <a:r>
              <a:rPr lang="en-US" sz="2000" b="1"/>
              <a:t> </a:t>
            </a:r>
            <a:r>
              <a:rPr lang="en-US" sz="2000" b="1" err="1"/>
              <a:t>menjana</a:t>
            </a:r>
            <a:r>
              <a:rPr lang="en-US" sz="2000" b="1"/>
              <a:t> </a:t>
            </a:r>
            <a:r>
              <a:rPr lang="en-US" sz="2000" b="1" err="1"/>
              <a:t>keuntungan</a:t>
            </a:r>
            <a:r>
              <a:rPr lang="en-US" sz="2000" b="1"/>
              <a:t> </a:t>
            </a:r>
            <a:r>
              <a:rPr lang="en-US" sz="2000" b="1" err="1"/>
              <a:t>bagi</a:t>
            </a:r>
            <a:r>
              <a:rPr lang="en-US" sz="2000" b="1"/>
              <a:t> </a:t>
            </a:r>
            <a:r>
              <a:rPr lang="en-US" sz="2000" b="1" err="1"/>
              <a:t>pihak</a:t>
            </a:r>
            <a:r>
              <a:rPr lang="en-US" sz="2000" b="1"/>
              <a:t> </a:t>
            </a:r>
            <a:r>
              <a:rPr lang="en-US" sz="2000" b="1" err="1"/>
              <a:t>mereka</a:t>
            </a:r>
            <a:r>
              <a:rPr lang="en-US" sz="2000" b="1"/>
              <a:t>.</a:t>
            </a:r>
          </a:p>
        </p:txBody>
      </p:sp>
    </p:spTree>
    <p:extLst>
      <p:ext uri="{BB962C8B-B14F-4D97-AF65-F5344CB8AC3E}">
        <p14:creationId xmlns:p14="http://schemas.microsoft.com/office/powerpoint/2010/main" val="349106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A7B5EE9-8BDA-5544-B2CA-A44E8FDDA3E1}"/>
              </a:ext>
            </a:extLst>
          </p:cNvPr>
          <p:cNvPicPr>
            <a:picLocks noChangeAspect="1"/>
          </p:cNvPicPr>
          <p:nvPr/>
        </p:nvPicPr>
        <p:blipFill rotWithShape="1">
          <a:blip r:embed="rId2">
            <a:alphaModFix amt="40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990A68-3690-F442-AB56-8D1CFB3C5D9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en-GB" sz="3600" b="1">
                <a:solidFill>
                  <a:schemeClr val="tx1"/>
                </a:solidFill>
              </a:rPr>
              <a:t>ANDAIAN, PRINSIP DAN BATASAN DALAM PERAKAUNAN</a:t>
            </a:r>
            <a:endParaRPr lang="en-US" sz="3600" b="1" dirty="0">
              <a:solidFill>
                <a:schemeClr val="tx1"/>
              </a:solidFill>
            </a:endParaRPr>
          </a:p>
        </p:txBody>
      </p:sp>
    </p:spTree>
    <p:extLst>
      <p:ext uri="{BB962C8B-B14F-4D97-AF65-F5344CB8AC3E}">
        <p14:creationId xmlns:p14="http://schemas.microsoft.com/office/powerpoint/2010/main" val="41524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89F4-497D-C042-9139-3AC394C2B6FA}"/>
              </a:ext>
            </a:extLst>
          </p:cNvPr>
          <p:cNvSpPr>
            <a:spLocks noGrp="1"/>
          </p:cNvSpPr>
          <p:nvPr>
            <p:ph type="title"/>
          </p:nvPr>
        </p:nvSpPr>
        <p:spPr>
          <a:xfrm>
            <a:off x="8312677" y="964692"/>
            <a:ext cx="3066937" cy="1188720"/>
          </a:xfrm>
        </p:spPr>
        <p:txBody>
          <a:bodyPr>
            <a:normAutofit/>
          </a:bodyPr>
          <a:lstStyle/>
          <a:p>
            <a:r>
              <a:rPr lang="en-US"/>
              <a:t>Andaian Perakaunan</a:t>
            </a:r>
          </a:p>
        </p:txBody>
      </p:sp>
      <p:sp>
        <p:nvSpPr>
          <p:cNvPr id="9" name="Rectangle 8">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D46A044-F7BB-CB42-B1B7-0DD1BD792E17}"/>
              </a:ext>
            </a:extLst>
          </p:cNvPr>
          <p:cNvPicPr>
            <a:picLocks noChangeAspect="1"/>
          </p:cNvPicPr>
          <p:nvPr/>
        </p:nvPicPr>
        <p:blipFill>
          <a:blip r:embed="rId2"/>
          <a:stretch>
            <a:fillRect/>
          </a:stretch>
        </p:blipFill>
        <p:spPr>
          <a:xfrm>
            <a:off x="1143979" y="1362472"/>
            <a:ext cx="6227064" cy="4140997"/>
          </a:xfrm>
          <a:prstGeom prst="rect">
            <a:avLst/>
          </a:prstGeom>
        </p:spPr>
      </p:pic>
      <p:sp>
        <p:nvSpPr>
          <p:cNvPr id="3" name="Content Placeholder 2">
            <a:extLst>
              <a:ext uri="{FF2B5EF4-FFF2-40B4-BE49-F238E27FC236}">
                <a16:creationId xmlns:a16="http://schemas.microsoft.com/office/drawing/2014/main" id="{F806C406-C93A-F448-9FDE-544AE6738F57}"/>
              </a:ext>
            </a:extLst>
          </p:cNvPr>
          <p:cNvSpPr>
            <a:spLocks noGrp="1"/>
          </p:cNvSpPr>
          <p:nvPr>
            <p:ph idx="1"/>
          </p:nvPr>
        </p:nvSpPr>
        <p:spPr>
          <a:xfrm>
            <a:off x="8311249" y="2638044"/>
            <a:ext cx="3063765" cy="3263206"/>
          </a:xfrm>
        </p:spPr>
        <p:txBody>
          <a:bodyPr>
            <a:noAutofit/>
          </a:bodyPr>
          <a:lstStyle/>
          <a:p>
            <a:r>
              <a:rPr lang="en-US" sz="2400" b="1"/>
              <a:t>Andaian  perakaunan perlu  dibuat untuk mengurangkan kekeliruan  ketika  mengendalikan rekod perakaunan dan menghasilkan Penyata Kewangan.</a:t>
            </a:r>
          </a:p>
        </p:txBody>
      </p:sp>
    </p:spTree>
    <p:extLst>
      <p:ext uri="{BB962C8B-B14F-4D97-AF65-F5344CB8AC3E}">
        <p14:creationId xmlns:p14="http://schemas.microsoft.com/office/powerpoint/2010/main" val="104579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554C106-AF7C-184B-9578-F23F3FBCA5D1}"/>
              </a:ext>
            </a:extLst>
          </p:cNvPr>
          <p:cNvPicPr>
            <a:picLocks noChangeAspect="1"/>
          </p:cNvPicPr>
          <p:nvPr/>
        </p:nvPicPr>
        <p:blipFill>
          <a:blip r:embed="rId2"/>
          <a:stretch>
            <a:fillRect/>
          </a:stretch>
        </p:blipFill>
        <p:spPr>
          <a:xfrm>
            <a:off x="1127929" y="1777117"/>
            <a:ext cx="9936142" cy="3303765"/>
          </a:xfrm>
          <a:prstGeom prst="rect">
            <a:avLst/>
          </a:prstGeom>
        </p:spPr>
      </p:pic>
    </p:spTree>
    <p:extLst>
      <p:ext uri="{BB962C8B-B14F-4D97-AF65-F5344CB8AC3E}">
        <p14:creationId xmlns:p14="http://schemas.microsoft.com/office/powerpoint/2010/main" val="3888283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CA013D-2441-2D40-A3A6-56B34A52BF17}"/>
              </a:ext>
            </a:extLst>
          </p:cNvPr>
          <p:cNvPicPr>
            <a:picLocks noChangeAspect="1"/>
          </p:cNvPicPr>
          <p:nvPr/>
        </p:nvPicPr>
        <p:blipFill rotWithShape="1">
          <a:blip r:embed="rId2"/>
          <a:srcRect l="25431" r="12716"/>
          <a:stretch/>
        </p:blipFill>
        <p:spPr>
          <a:xfrm>
            <a:off x="4650909" y="10"/>
            <a:ext cx="7541090" cy="6857989"/>
          </a:xfrm>
          <a:prstGeom prst="rect">
            <a:avLst/>
          </a:prstGeom>
        </p:spPr>
      </p:pic>
      <p:sp>
        <p:nvSpPr>
          <p:cNvPr id="16"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78154-1323-3749-B4B4-4B49F1A90CA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Entiti berasingan</a:t>
            </a:r>
          </a:p>
        </p:txBody>
      </p:sp>
      <p:sp>
        <p:nvSpPr>
          <p:cNvPr id="3" name="Content Placeholder 2">
            <a:extLst>
              <a:ext uri="{FF2B5EF4-FFF2-40B4-BE49-F238E27FC236}">
                <a16:creationId xmlns:a16="http://schemas.microsoft.com/office/drawing/2014/main" id="{2BEE648D-22E9-CA4E-8F05-3607EA3D090C}"/>
              </a:ext>
            </a:extLst>
          </p:cNvPr>
          <p:cNvSpPr>
            <a:spLocks noGrp="1"/>
          </p:cNvSpPr>
          <p:nvPr>
            <p:ph idx="1"/>
          </p:nvPr>
        </p:nvSpPr>
        <p:spPr>
          <a:xfrm>
            <a:off x="643467" y="2638044"/>
            <a:ext cx="3714375" cy="3415622"/>
          </a:xfrm>
        </p:spPr>
        <p:txBody>
          <a:bodyPr>
            <a:noAutofit/>
          </a:bodyPr>
          <a:lstStyle/>
          <a:p>
            <a:r>
              <a:rPr lang="en-US" sz="2100" b="1">
                <a:solidFill>
                  <a:schemeClr val="bg1"/>
                </a:solidFill>
              </a:rPr>
              <a:t>Andaian ini menyatakan  bahawa perniagaan perlu menyimpan rekod transaksinya berasingan daripada rekod transaksi peribadi pemiliknya,  unit-unit perniagaan atau urus niaga perniagaan lain  di bawah milikannya.</a:t>
            </a:r>
          </a:p>
        </p:txBody>
      </p:sp>
    </p:spTree>
    <p:extLst>
      <p:ext uri="{BB962C8B-B14F-4D97-AF65-F5344CB8AC3E}">
        <p14:creationId xmlns:p14="http://schemas.microsoft.com/office/powerpoint/2010/main" val="28946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8154-1323-3749-B4B4-4B49F1A90CA8}"/>
              </a:ext>
            </a:extLst>
          </p:cNvPr>
          <p:cNvSpPr>
            <a:spLocks noGrp="1"/>
          </p:cNvSpPr>
          <p:nvPr>
            <p:ph type="title"/>
          </p:nvPr>
        </p:nvSpPr>
        <p:spPr>
          <a:xfrm>
            <a:off x="8312677" y="964692"/>
            <a:ext cx="3066937" cy="1188720"/>
          </a:xfrm>
        </p:spPr>
        <p:txBody>
          <a:bodyPr>
            <a:normAutofit/>
          </a:bodyPr>
          <a:lstStyle/>
          <a:p>
            <a:r>
              <a:rPr lang="en-US" sz="2400"/>
              <a:t>CONTOH</a:t>
            </a:r>
            <a:r>
              <a:rPr lang="ms-MY" sz="2400"/>
              <a:t> </a:t>
            </a:r>
            <a:r>
              <a:rPr lang="en-US" sz="2400" err="1"/>
              <a:t>Entiti</a:t>
            </a:r>
            <a:r>
              <a:rPr lang="en-US" sz="2400"/>
              <a:t> </a:t>
            </a:r>
            <a:r>
              <a:rPr lang="en-US" sz="2400" err="1"/>
              <a:t>berasingan</a:t>
            </a:r>
            <a:endParaRPr lang="en-US" sz="2400"/>
          </a:p>
        </p:txBody>
      </p:sp>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53EB07-7946-A44D-ADEA-5BE609E2E9B1}"/>
              </a:ext>
            </a:extLst>
          </p:cNvPr>
          <p:cNvPicPr>
            <a:picLocks noChangeAspect="1"/>
          </p:cNvPicPr>
          <p:nvPr/>
        </p:nvPicPr>
        <p:blipFill>
          <a:blip r:embed="rId2"/>
          <a:stretch>
            <a:fillRect/>
          </a:stretch>
        </p:blipFill>
        <p:spPr>
          <a:xfrm>
            <a:off x="1143979" y="1409175"/>
            <a:ext cx="6227064" cy="4047591"/>
          </a:xfrm>
          <a:prstGeom prst="rect">
            <a:avLst/>
          </a:prstGeom>
        </p:spPr>
      </p:pic>
      <p:sp>
        <p:nvSpPr>
          <p:cNvPr id="3" name="Content Placeholder 2">
            <a:extLst>
              <a:ext uri="{FF2B5EF4-FFF2-40B4-BE49-F238E27FC236}">
                <a16:creationId xmlns:a16="http://schemas.microsoft.com/office/drawing/2014/main" id="{2BEE648D-22E9-CA4E-8F05-3607EA3D090C}"/>
              </a:ext>
            </a:extLst>
          </p:cNvPr>
          <p:cNvSpPr>
            <a:spLocks noGrp="1"/>
          </p:cNvSpPr>
          <p:nvPr>
            <p:ph idx="1"/>
          </p:nvPr>
        </p:nvSpPr>
        <p:spPr>
          <a:xfrm>
            <a:off x="7863847" y="2638044"/>
            <a:ext cx="4089094" cy="3263206"/>
          </a:xfrm>
        </p:spPr>
        <p:txBody>
          <a:bodyPr>
            <a:noAutofit/>
          </a:bodyPr>
          <a:lstStyle/>
          <a:p>
            <a:pPr>
              <a:lnSpc>
                <a:spcPct val="90000"/>
              </a:lnSpc>
            </a:pPr>
            <a:r>
              <a:rPr lang="en-US" b="1"/>
              <a:t>Puan Karen </a:t>
            </a:r>
            <a:r>
              <a:rPr lang="en-US" b="1" err="1"/>
              <a:t>memiliki</a:t>
            </a:r>
            <a:r>
              <a:rPr lang="en-US" b="1"/>
              <a:t> </a:t>
            </a:r>
            <a:r>
              <a:rPr lang="en-US" b="1" err="1"/>
              <a:t>sebuah</a:t>
            </a:r>
            <a:r>
              <a:rPr lang="en-US" b="1"/>
              <a:t> </a:t>
            </a:r>
            <a:r>
              <a:rPr lang="en-US" b="1" err="1"/>
              <a:t>pusat</a:t>
            </a:r>
            <a:r>
              <a:rPr lang="en-US" b="1"/>
              <a:t> </a:t>
            </a:r>
            <a:r>
              <a:rPr lang="en-US" b="1" err="1"/>
              <a:t>tuisyen</a:t>
            </a:r>
            <a:r>
              <a:rPr lang="en-US" b="1"/>
              <a:t> </a:t>
            </a:r>
            <a:r>
              <a:rPr lang="en-US" b="1" err="1"/>
              <a:t>di</a:t>
            </a:r>
            <a:r>
              <a:rPr lang="en-US" b="1"/>
              <a:t> Kuching. </a:t>
            </a:r>
            <a:endParaRPr lang="ms-MY" b="1"/>
          </a:p>
          <a:p>
            <a:pPr>
              <a:lnSpc>
                <a:spcPct val="90000"/>
              </a:lnSpc>
            </a:pPr>
            <a:r>
              <a:rPr lang="en-US" b="1" err="1"/>
              <a:t>Walaupun</a:t>
            </a:r>
            <a:r>
              <a:rPr lang="en-US" b="1"/>
              <a:t> </a:t>
            </a:r>
            <a:r>
              <a:rPr lang="en-US" b="1" err="1"/>
              <a:t>beliau</a:t>
            </a:r>
            <a:r>
              <a:rPr lang="en-US" b="1"/>
              <a:t> </a:t>
            </a:r>
            <a:r>
              <a:rPr lang="en-US" b="1" err="1"/>
              <a:t>menikmati</a:t>
            </a:r>
            <a:r>
              <a:rPr lang="en-US" b="1"/>
              <a:t> </a:t>
            </a:r>
            <a:r>
              <a:rPr lang="en-US" b="1" err="1"/>
              <a:t>keuntungan</a:t>
            </a:r>
            <a:r>
              <a:rPr lang="en-US" b="1"/>
              <a:t> </a:t>
            </a:r>
            <a:r>
              <a:rPr lang="en-US" b="1" err="1"/>
              <a:t>pusat</a:t>
            </a:r>
            <a:r>
              <a:rPr lang="en-US" b="1"/>
              <a:t> </a:t>
            </a:r>
            <a:r>
              <a:rPr lang="en-US" b="1" err="1"/>
              <a:t>tuisyen</a:t>
            </a:r>
            <a:r>
              <a:rPr lang="en-US" b="1"/>
              <a:t> </a:t>
            </a:r>
            <a:r>
              <a:rPr lang="en-US" b="1" err="1"/>
              <a:t>sepenuhnya</a:t>
            </a:r>
            <a:r>
              <a:rPr lang="en-US" b="1"/>
              <a:t>  </a:t>
            </a:r>
            <a:r>
              <a:rPr lang="en-US" b="1" err="1"/>
              <a:t>tetapi</a:t>
            </a:r>
            <a:r>
              <a:rPr lang="en-US" b="1"/>
              <a:t> </a:t>
            </a:r>
            <a:r>
              <a:rPr lang="en-US" b="1" err="1"/>
              <a:t>beliau</a:t>
            </a:r>
            <a:r>
              <a:rPr lang="en-US" b="1"/>
              <a:t> </a:t>
            </a:r>
            <a:r>
              <a:rPr lang="en-US" b="1" err="1"/>
              <a:t>tidak</a:t>
            </a:r>
            <a:r>
              <a:rPr lang="en-US" b="1"/>
              <a:t> </a:t>
            </a:r>
            <a:r>
              <a:rPr lang="en-US" b="1" err="1"/>
              <a:t>mencampuradukkan</a:t>
            </a:r>
            <a:r>
              <a:rPr lang="en-US" b="1"/>
              <a:t>  </a:t>
            </a:r>
            <a:r>
              <a:rPr lang="en-US" b="1" err="1"/>
              <a:t>perbelanjaan</a:t>
            </a:r>
            <a:r>
              <a:rPr lang="en-US" b="1"/>
              <a:t>  </a:t>
            </a:r>
            <a:r>
              <a:rPr lang="en-US" b="1" err="1"/>
              <a:t>peribadi</a:t>
            </a:r>
            <a:r>
              <a:rPr lang="en-US" b="1"/>
              <a:t> </a:t>
            </a:r>
            <a:r>
              <a:rPr lang="en-US" b="1" err="1"/>
              <a:t>dengan</a:t>
            </a:r>
            <a:r>
              <a:rPr lang="en-US" b="1"/>
              <a:t> </a:t>
            </a:r>
            <a:r>
              <a:rPr lang="en-US" b="1" err="1"/>
              <a:t>perbelanjaan</a:t>
            </a:r>
            <a:r>
              <a:rPr lang="en-US" b="1"/>
              <a:t>  </a:t>
            </a:r>
            <a:r>
              <a:rPr lang="en-US" b="1" err="1"/>
              <a:t>pusat</a:t>
            </a:r>
            <a:r>
              <a:rPr lang="en-US" b="1"/>
              <a:t> </a:t>
            </a:r>
            <a:r>
              <a:rPr lang="en-US" b="1" err="1"/>
              <a:t>tuisyennya</a:t>
            </a:r>
            <a:r>
              <a:rPr lang="en-US" b="1"/>
              <a:t>.</a:t>
            </a:r>
            <a:endParaRPr lang="ms-MY" b="1"/>
          </a:p>
          <a:p>
            <a:pPr>
              <a:lnSpc>
                <a:spcPct val="90000"/>
              </a:lnSpc>
            </a:pPr>
            <a:r>
              <a:rPr lang="en-US" b="1"/>
              <a:t> </a:t>
            </a:r>
            <a:r>
              <a:rPr lang="en-US" b="1" err="1"/>
              <a:t>Sekiranya</a:t>
            </a:r>
            <a:r>
              <a:rPr lang="en-US" b="1"/>
              <a:t>  </a:t>
            </a:r>
            <a:r>
              <a:rPr lang="en-US" b="1" err="1"/>
              <a:t>beliau</a:t>
            </a:r>
            <a:r>
              <a:rPr lang="en-US" b="1"/>
              <a:t>  </a:t>
            </a:r>
            <a:r>
              <a:rPr lang="en-US" b="1" err="1"/>
              <a:t>perlu</a:t>
            </a:r>
            <a:r>
              <a:rPr lang="en-US" b="1"/>
              <a:t>  </a:t>
            </a:r>
            <a:r>
              <a:rPr lang="en-US" b="1" err="1"/>
              <a:t>menggunakan</a:t>
            </a:r>
            <a:r>
              <a:rPr lang="en-US" b="1"/>
              <a:t>  wang  </a:t>
            </a:r>
            <a:r>
              <a:rPr lang="en-US" b="1" err="1"/>
              <a:t>pusat</a:t>
            </a:r>
            <a:r>
              <a:rPr lang="en-US" b="1"/>
              <a:t> </a:t>
            </a:r>
            <a:r>
              <a:rPr lang="en-US" b="1" err="1"/>
              <a:t>tuisyen</a:t>
            </a:r>
            <a:r>
              <a:rPr lang="en-US" b="1"/>
              <a:t> </a:t>
            </a:r>
            <a:r>
              <a:rPr lang="en-US" b="1" err="1"/>
              <a:t>untuk</a:t>
            </a:r>
            <a:r>
              <a:rPr lang="en-US" b="1"/>
              <a:t> </a:t>
            </a:r>
            <a:r>
              <a:rPr lang="en-US" b="1" err="1"/>
              <a:t>perbelanjaan</a:t>
            </a:r>
            <a:r>
              <a:rPr lang="en-US" b="1"/>
              <a:t> </a:t>
            </a:r>
            <a:r>
              <a:rPr lang="en-US" b="1" err="1"/>
              <a:t>peribadi</a:t>
            </a:r>
            <a:r>
              <a:rPr lang="en-US" b="1"/>
              <a:t>, </a:t>
            </a:r>
            <a:r>
              <a:rPr lang="en-US" b="1" err="1"/>
              <a:t>beliau</a:t>
            </a:r>
            <a:r>
              <a:rPr lang="en-US" b="1"/>
              <a:t> akan </a:t>
            </a:r>
            <a:r>
              <a:rPr lang="en-US" b="1" err="1"/>
              <a:t>merekodkannya</a:t>
            </a:r>
            <a:r>
              <a:rPr lang="en-US" b="1"/>
              <a:t> </a:t>
            </a:r>
            <a:r>
              <a:rPr lang="en-US" b="1" err="1"/>
              <a:t>sebagai</a:t>
            </a:r>
            <a:r>
              <a:rPr lang="en-US" b="1"/>
              <a:t> </a:t>
            </a:r>
            <a:r>
              <a:rPr lang="en-US" b="1" err="1"/>
              <a:t>ambilan</a:t>
            </a:r>
            <a:r>
              <a:rPr lang="en-US" b="1"/>
              <a:t> dalam Buku  </a:t>
            </a:r>
            <a:r>
              <a:rPr lang="en-US" b="1" err="1"/>
              <a:t>Tunai</a:t>
            </a:r>
            <a:r>
              <a:rPr lang="en-US" b="1"/>
              <a:t>.</a:t>
            </a:r>
          </a:p>
        </p:txBody>
      </p:sp>
    </p:spTree>
    <p:extLst>
      <p:ext uri="{BB962C8B-B14F-4D97-AF65-F5344CB8AC3E}">
        <p14:creationId xmlns:p14="http://schemas.microsoft.com/office/powerpoint/2010/main" val="371357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1921-03FC-1247-AD29-95727FD2FEDE}"/>
              </a:ext>
            </a:extLst>
          </p:cNvPr>
          <p:cNvSpPr>
            <a:spLocks noGrp="1"/>
          </p:cNvSpPr>
          <p:nvPr>
            <p:ph type="title"/>
          </p:nvPr>
        </p:nvSpPr>
        <p:spPr>
          <a:xfrm>
            <a:off x="804670" y="978776"/>
            <a:ext cx="3044953" cy="1174991"/>
          </a:xfrm>
        </p:spPr>
        <p:txBody>
          <a:bodyPr>
            <a:normAutofit/>
          </a:bodyPr>
          <a:lstStyle/>
          <a:p>
            <a:r>
              <a:rPr lang="en-US" sz="2000"/>
              <a:t>Usaha berterusan </a:t>
            </a:r>
          </a:p>
        </p:txBody>
      </p:sp>
      <p:sp>
        <p:nvSpPr>
          <p:cNvPr id="3" name="Content Placeholder 2">
            <a:extLst>
              <a:ext uri="{FF2B5EF4-FFF2-40B4-BE49-F238E27FC236}">
                <a16:creationId xmlns:a16="http://schemas.microsoft.com/office/drawing/2014/main" id="{AAB0B794-C934-8944-83A4-C28A7BE3E860}"/>
              </a:ext>
            </a:extLst>
          </p:cNvPr>
          <p:cNvSpPr>
            <a:spLocks noGrp="1"/>
          </p:cNvSpPr>
          <p:nvPr>
            <p:ph idx="1"/>
          </p:nvPr>
        </p:nvSpPr>
        <p:spPr>
          <a:xfrm>
            <a:off x="199217" y="2640692"/>
            <a:ext cx="4158626" cy="3255252"/>
          </a:xfrm>
        </p:spPr>
        <p:txBody>
          <a:bodyPr>
            <a:noAutofit/>
          </a:bodyPr>
          <a:lstStyle/>
          <a:p>
            <a:pPr>
              <a:lnSpc>
                <a:spcPct val="90000"/>
              </a:lnSpc>
            </a:pPr>
            <a:r>
              <a:rPr lang="en-US" sz="2000" b="1"/>
              <a:t>Andaian ini menyatakan bahawa semua aktiviti kewangan perniagaan diandaikan beroperasi untuk tempoh masa yang tidak terbatas. </a:t>
            </a:r>
            <a:endParaRPr lang="ms-MY" sz="2000" b="1"/>
          </a:p>
          <a:p>
            <a:pPr>
              <a:lnSpc>
                <a:spcPct val="90000"/>
              </a:lnSpc>
            </a:pPr>
            <a:r>
              <a:rPr lang="en-US" sz="2000" b="1"/>
              <a:t> Hal ini membolehkan perniagaan  beroperasi  dengan tujuan ke arah jangka panjang. </a:t>
            </a:r>
            <a:endParaRPr lang="ms-MY" sz="2000" b="1"/>
          </a:p>
          <a:p>
            <a:pPr>
              <a:lnSpc>
                <a:spcPct val="90000"/>
              </a:lnSpc>
            </a:pPr>
            <a:r>
              <a:rPr lang="en-US" sz="2000" b="1"/>
              <a:t>Andaian ini adalah sangat kritikal  kerana tidak ada titik akhir dalam jangka hayat perniagaan.</a:t>
            </a:r>
          </a:p>
        </p:txBody>
      </p:sp>
      <p:pic>
        <p:nvPicPr>
          <p:cNvPr id="6" name="Picture 5">
            <a:extLst>
              <a:ext uri="{FF2B5EF4-FFF2-40B4-BE49-F238E27FC236}">
                <a16:creationId xmlns:a16="http://schemas.microsoft.com/office/drawing/2014/main" id="{308F8F8E-5053-2F48-A6E3-65F67CA40AFF}"/>
              </a:ext>
            </a:extLst>
          </p:cNvPr>
          <p:cNvPicPr>
            <a:picLocks noChangeAspect="1"/>
          </p:cNvPicPr>
          <p:nvPr/>
        </p:nvPicPr>
        <p:blipFill rotWithShape="1">
          <a:blip r:embed="rId2"/>
          <a:srcRect l="26182" r="11993"/>
          <a:stretch/>
        </p:blipFill>
        <p:spPr>
          <a:xfrm>
            <a:off x="4654296" y="10"/>
            <a:ext cx="7537704" cy="6857990"/>
          </a:xfrm>
          <a:prstGeom prst="rect">
            <a:avLst/>
          </a:prstGeom>
        </p:spPr>
      </p:pic>
    </p:spTree>
    <p:extLst>
      <p:ext uri="{BB962C8B-B14F-4D97-AF65-F5344CB8AC3E}">
        <p14:creationId xmlns:p14="http://schemas.microsoft.com/office/powerpoint/2010/main" val="3097893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21921-03FC-1247-AD29-95727FD2FEDE}"/>
              </a:ext>
            </a:extLst>
          </p:cNvPr>
          <p:cNvSpPr>
            <a:spLocks noGrp="1"/>
          </p:cNvSpPr>
          <p:nvPr>
            <p:ph type="title"/>
          </p:nvPr>
        </p:nvSpPr>
        <p:spPr>
          <a:xfrm>
            <a:off x="2231136" y="3781241"/>
            <a:ext cx="7729729" cy="855406"/>
          </a:xfrm>
          <a:noFill/>
          <a:ln>
            <a:solidFill>
              <a:schemeClr val="bg1"/>
            </a:solidFill>
          </a:ln>
        </p:spPr>
        <p:txBody>
          <a:bodyPr>
            <a:normAutofit/>
          </a:bodyPr>
          <a:lstStyle/>
          <a:p>
            <a:r>
              <a:rPr lang="en-US" sz="2400">
                <a:solidFill>
                  <a:schemeClr val="bg1"/>
                </a:solidFill>
              </a:rPr>
              <a:t>CONTOH</a:t>
            </a:r>
            <a:r>
              <a:rPr lang="ms-MY" sz="2400">
                <a:solidFill>
                  <a:schemeClr val="bg1"/>
                </a:solidFill>
              </a:rPr>
              <a:t> </a:t>
            </a:r>
            <a:r>
              <a:rPr lang="en-US" sz="2400">
                <a:solidFill>
                  <a:schemeClr val="bg1"/>
                </a:solidFill>
              </a:rPr>
              <a:t>Usaha berterusan </a:t>
            </a:r>
          </a:p>
        </p:txBody>
      </p:sp>
      <p:pic>
        <p:nvPicPr>
          <p:cNvPr id="6" name="Picture 5">
            <a:extLst>
              <a:ext uri="{FF2B5EF4-FFF2-40B4-BE49-F238E27FC236}">
                <a16:creationId xmlns:a16="http://schemas.microsoft.com/office/drawing/2014/main" id="{139497D4-773F-9844-8776-F8753D437BAA}"/>
              </a:ext>
            </a:extLst>
          </p:cNvPr>
          <p:cNvPicPr>
            <a:picLocks noChangeAspect="1"/>
          </p:cNvPicPr>
          <p:nvPr/>
        </p:nvPicPr>
        <p:blipFill rotWithShape="1">
          <a:blip r:embed="rId2"/>
          <a:srcRect t="18120" b="12004"/>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AAB0B794-C934-8944-83A4-C28A7BE3E860}"/>
              </a:ext>
            </a:extLst>
          </p:cNvPr>
          <p:cNvSpPr>
            <a:spLocks noGrp="1"/>
          </p:cNvSpPr>
          <p:nvPr>
            <p:ph idx="1"/>
          </p:nvPr>
        </p:nvSpPr>
        <p:spPr>
          <a:xfrm>
            <a:off x="996078" y="4846075"/>
            <a:ext cx="9886079" cy="1629347"/>
          </a:xfrm>
        </p:spPr>
        <p:txBody>
          <a:bodyPr>
            <a:noAutofit/>
          </a:bodyPr>
          <a:lstStyle/>
          <a:p>
            <a:r>
              <a:rPr lang="en-US" sz="2400" b="1">
                <a:solidFill>
                  <a:schemeClr val="bg1"/>
                </a:solidFill>
              </a:rPr>
              <a:t>Encik Razak mengandaikan  syarikat logistik yang baru ditubuhkannya  akan terus beroperasi bagi  suatu jangka masa yang tidak terbatas dan aset perniagaan  akan terus digunakan  untuk menjana pendapatan kepada perniagaan. </a:t>
            </a:r>
          </a:p>
        </p:txBody>
      </p:sp>
    </p:spTree>
    <p:extLst>
      <p:ext uri="{BB962C8B-B14F-4D97-AF65-F5344CB8AC3E}">
        <p14:creationId xmlns:p14="http://schemas.microsoft.com/office/powerpoint/2010/main" val="1299073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014E-8BF9-EE4A-8E89-FB8FD1F90FB4}"/>
              </a:ext>
            </a:extLst>
          </p:cNvPr>
          <p:cNvSpPr>
            <a:spLocks noGrp="1"/>
          </p:cNvSpPr>
          <p:nvPr>
            <p:ph type="title"/>
          </p:nvPr>
        </p:nvSpPr>
        <p:spPr>
          <a:xfrm>
            <a:off x="804672" y="964692"/>
            <a:ext cx="3066937" cy="1188720"/>
          </a:xfrm>
        </p:spPr>
        <p:txBody>
          <a:bodyPr>
            <a:normAutofit/>
          </a:bodyPr>
          <a:lstStyle/>
          <a:p>
            <a:r>
              <a:rPr lang="en-US" sz="2400"/>
              <a:t>Wang sebagai ukuran </a:t>
            </a:r>
          </a:p>
        </p:txBody>
      </p:sp>
      <p:sp>
        <p:nvSpPr>
          <p:cNvPr id="3" name="Content Placeholder 2">
            <a:extLst>
              <a:ext uri="{FF2B5EF4-FFF2-40B4-BE49-F238E27FC236}">
                <a16:creationId xmlns:a16="http://schemas.microsoft.com/office/drawing/2014/main" id="{70D340BB-2574-4B44-A606-4A9E2926B1B4}"/>
              </a:ext>
            </a:extLst>
          </p:cNvPr>
          <p:cNvSpPr>
            <a:spLocks noGrp="1"/>
          </p:cNvSpPr>
          <p:nvPr>
            <p:ph idx="1"/>
          </p:nvPr>
        </p:nvSpPr>
        <p:spPr>
          <a:xfrm>
            <a:off x="199216" y="2638044"/>
            <a:ext cx="4129402" cy="3263206"/>
          </a:xfrm>
        </p:spPr>
        <p:txBody>
          <a:bodyPr>
            <a:noAutofit/>
          </a:bodyPr>
          <a:lstStyle/>
          <a:p>
            <a:pPr>
              <a:lnSpc>
                <a:spcPct val="90000"/>
              </a:lnSpc>
            </a:pPr>
            <a:r>
              <a:rPr lang="en-US" sz="2000" b="1" err="1"/>
              <a:t>Andaian</a:t>
            </a:r>
            <a:r>
              <a:rPr lang="en-US" sz="2000" b="1"/>
              <a:t>  ini </a:t>
            </a:r>
            <a:r>
              <a:rPr lang="en-US" sz="2000" b="1" err="1"/>
              <a:t>menyatakan</a:t>
            </a:r>
            <a:r>
              <a:rPr lang="en-US" sz="2000" b="1"/>
              <a:t> </a:t>
            </a:r>
            <a:r>
              <a:rPr lang="en-US" sz="2000" b="1" err="1"/>
              <a:t>bahawa</a:t>
            </a:r>
            <a:r>
              <a:rPr lang="en-US" sz="2000" b="1"/>
              <a:t> </a:t>
            </a:r>
            <a:r>
              <a:rPr lang="en-US" sz="2000" b="1" err="1"/>
              <a:t>maklumat</a:t>
            </a:r>
            <a:r>
              <a:rPr lang="en-US" sz="2000" b="1"/>
              <a:t> </a:t>
            </a:r>
            <a:r>
              <a:rPr lang="en-US" sz="2000" b="1" err="1"/>
              <a:t>Penyata</a:t>
            </a:r>
            <a:r>
              <a:rPr lang="en-US" sz="2000" b="1"/>
              <a:t> </a:t>
            </a:r>
            <a:r>
              <a:rPr lang="en-US" sz="2000" b="1" err="1"/>
              <a:t>Kewangan</a:t>
            </a:r>
            <a:r>
              <a:rPr lang="en-US" sz="2000" b="1"/>
              <a:t> </a:t>
            </a:r>
            <a:r>
              <a:rPr lang="en-US" sz="2000" b="1" err="1"/>
              <a:t>mesti</a:t>
            </a:r>
            <a:r>
              <a:rPr lang="en-US" sz="2000" b="1"/>
              <a:t> </a:t>
            </a:r>
            <a:r>
              <a:rPr lang="en-US" sz="2000" b="1" err="1"/>
              <a:t>dinyatakan</a:t>
            </a:r>
            <a:r>
              <a:rPr lang="en-US" sz="2000" b="1"/>
              <a:t> dalam  </a:t>
            </a:r>
            <a:r>
              <a:rPr lang="en-US" sz="2000" b="1" err="1"/>
              <a:t>nilai</a:t>
            </a:r>
            <a:r>
              <a:rPr lang="en-US" sz="2000" b="1"/>
              <a:t> </a:t>
            </a:r>
            <a:r>
              <a:rPr lang="en-US" sz="2000" b="1" err="1"/>
              <a:t>mata</a:t>
            </a:r>
            <a:r>
              <a:rPr lang="en-US" sz="2000" b="1"/>
              <a:t> wang yang </a:t>
            </a:r>
            <a:r>
              <a:rPr lang="en-US" sz="2000" b="1" err="1"/>
              <a:t>diguna</a:t>
            </a:r>
            <a:r>
              <a:rPr lang="en-US" sz="2000" b="1"/>
              <a:t> </a:t>
            </a:r>
            <a:r>
              <a:rPr lang="en-US" sz="2000" b="1" err="1"/>
              <a:t>pakai</a:t>
            </a:r>
            <a:r>
              <a:rPr lang="en-US" sz="2000" b="1"/>
              <a:t> </a:t>
            </a:r>
            <a:r>
              <a:rPr lang="en-US" sz="2000" b="1" err="1"/>
              <a:t>di</a:t>
            </a:r>
            <a:r>
              <a:rPr lang="en-US" sz="2000" b="1"/>
              <a:t> </a:t>
            </a:r>
            <a:r>
              <a:rPr lang="en-US" sz="2000" b="1" err="1"/>
              <a:t>sesebuah</a:t>
            </a:r>
            <a:r>
              <a:rPr lang="en-US" sz="2000" b="1"/>
              <a:t> negara. </a:t>
            </a:r>
            <a:endParaRPr lang="ms-MY" sz="2000" b="1"/>
          </a:p>
          <a:p>
            <a:pPr>
              <a:lnSpc>
                <a:spcPct val="90000"/>
              </a:lnSpc>
            </a:pPr>
            <a:r>
              <a:rPr lang="en-US" sz="2000" b="1" err="1"/>
              <a:t>Sebagai</a:t>
            </a:r>
            <a:r>
              <a:rPr lang="en-US" sz="2000" b="1"/>
              <a:t> </a:t>
            </a:r>
            <a:r>
              <a:rPr lang="en-US" sz="2000" b="1" err="1"/>
              <a:t>contoh</a:t>
            </a:r>
            <a:r>
              <a:rPr lang="en-US" sz="2000" b="1"/>
              <a:t>, Malaysia </a:t>
            </a:r>
            <a:r>
              <a:rPr lang="en-US" sz="2000" b="1" err="1"/>
              <a:t>menggunakan</a:t>
            </a:r>
            <a:r>
              <a:rPr lang="en-US" sz="2000" b="1"/>
              <a:t> Ringgit Malaysia </a:t>
            </a:r>
            <a:r>
              <a:rPr lang="en-US" sz="2000" b="1" err="1"/>
              <a:t>sebagai</a:t>
            </a:r>
            <a:r>
              <a:rPr lang="en-US" sz="2000" b="1"/>
              <a:t> unit </a:t>
            </a:r>
            <a:r>
              <a:rPr lang="en-US" sz="2000" b="1" err="1"/>
              <a:t>ukuran</a:t>
            </a:r>
            <a:r>
              <a:rPr lang="en-US" sz="2000" b="1"/>
              <a:t>.</a:t>
            </a:r>
            <a:endParaRPr lang="ms-MY" sz="2000" b="1"/>
          </a:p>
          <a:p>
            <a:pPr>
              <a:lnSpc>
                <a:spcPct val="90000"/>
              </a:lnSpc>
            </a:pPr>
            <a:r>
              <a:rPr lang="en-US" sz="2000" b="1" err="1"/>
              <a:t>Oleh</a:t>
            </a:r>
            <a:r>
              <a:rPr lang="en-US" sz="2000" b="1"/>
              <a:t>  </a:t>
            </a:r>
            <a:r>
              <a:rPr lang="en-US" sz="2000" b="1" err="1"/>
              <a:t>itu</a:t>
            </a:r>
            <a:r>
              <a:rPr lang="en-US" sz="2000" b="1"/>
              <a:t>,  </a:t>
            </a:r>
            <a:r>
              <a:rPr lang="en-US" sz="2000" b="1" err="1"/>
              <a:t>adalah</a:t>
            </a:r>
            <a:r>
              <a:rPr lang="en-US" sz="2000" b="1"/>
              <a:t> </a:t>
            </a:r>
            <a:r>
              <a:rPr lang="en-US" sz="2000" b="1" err="1"/>
              <a:t>wajar</a:t>
            </a:r>
            <a:r>
              <a:rPr lang="en-US" sz="2000" b="1"/>
              <a:t> </a:t>
            </a:r>
            <a:r>
              <a:rPr lang="en-US" sz="2000" b="1" err="1"/>
              <a:t>untuk</a:t>
            </a:r>
            <a:r>
              <a:rPr lang="en-US" sz="2000" b="1"/>
              <a:t>  </a:t>
            </a:r>
            <a:r>
              <a:rPr lang="en-US" sz="2000" b="1" err="1"/>
              <a:t>menggunakan</a:t>
            </a:r>
            <a:r>
              <a:rPr lang="en-US" sz="2000" b="1"/>
              <a:t>  </a:t>
            </a:r>
            <a:r>
              <a:rPr lang="en-US" sz="2000" b="1" err="1"/>
              <a:t>asas</a:t>
            </a:r>
            <a:r>
              <a:rPr lang="en-US" sz="2000" b="1"/>
              <a:t> yang </a:t>
            </a:r>
            <a:r>
              <a:rPr lang="en-US" sz="2000" b="1" err="1"/>
              <a:t>sama</a:t>
            </a:r>
            <a:r>
              <a:rPr lang="en-US" sz="2000" b="1"/>
              <a:t> </a:t>
            </a:r>
            <a:r>
              <a:rPr lang="en-US" sz="2000" b="1" err="1"/>
              <a:t>bagi</a:t>
            </a:r>
            <a:r>
              <a:rPr lang="en-US" sz="2000" b="1"/>
              <a:t> </a:t>
            </a:r>
            <a:r>
              <a:rPr lang="en-US" sz="2000" b="1" err="1"/>
              <a:t>tujuan</a:t>
            </a:r>
            <a:r>
              <a:rPr lang="en-US" sz="2000" b="1"/>
              <a:t> </a:t>
            </a:r>
            <a:r>
              <a:rPr lang="en-US" sz="2000" b="1" err="1"/>
              <a:t>perakaunan</a:t>
            </a:r>
            <a:r>
              <a:rPr lang="en-US" sz="2000" b="1"/>
              <a:t>. </a:t>
            </a:r>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775F2B-90EF-6547-9C16-AAE8D032CE8F}"/>
              </a:ext>
            </a:extLst>
          </p:cNvPr>
          <p:cNvPicPr>
            <a:picLocks noChangeAspect="1"/>
          </p:cNvPicPr>
          <p:nvPr/>
        </p:nvPicPr>
        <p:blipFill>
          <a:blip r:embed="rId2"/>
          <a:stretch>
            <a:fillRect/>
          </a:stretch>
        </p:blipFill>
        <p:spPr>
          <a:xfrm>
            <a:off x="4823366" y="1359359"/>
            <a:ext cx="6227064" cy="4147224"/>
          </a:xfrm>
          <a:prstGeom prst="rect">
            <a:avLst/>
          </a:prstGeom>
        </p:spPr>
      </p:pic>
    </p:spTree>
    <p:extLst>
      <p:ext uri="{BB962C8B-B14F-4D97-AF65-F5344CB8AC3E}">
        <p14:creationId xmlns:p14="http://schemas.microsoft.com/office/powerpoint/2010/main" val="242424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014E-8BF9-EE4A-8E89-FB8FD1F90FB4}"/>
              </a:ext>
            </a:extLst>
          </p:cNvPr>
          <p:cNvSpPr>
            <a:spLocks noGrp="1"/>
          </p:cNvSpPr>
          <p:nvPr>
            <p:ph type="title"/>
          </p:nvPr>
        </p:nvSpPr>
        <p:spPr>
          <a:xfrm>
            <a:off x="6900672" y="978776"/>
            <a:ext cx="4486656" cy="1174991"/>
          </a:xfrm>
        </p:spPr>
        <p:txBody>
          <a:bodyPr>
            <a:normAutofit/>
          </a:bodyPr>
          <a:lstStyle/>
          <a:p>
            <a:r>
              <a:rPr lang="en-US" sz="2400"/>
              <a:t>CONTOH</a:t>
            </a:r>
            <a:r>
              <a:rPr lang="ms-MY" sz="2400"/>
              <a:t> </a:t>
            </a:r>
            <a:r>
              <a:rPr lang="en-US" sz="2400"/>
              <a:t>Wang sebagai ukuran </a:t>
            </a:r>
          </a:p>
        </p:txBody>
      </p:sp>
      <p:pic>
        <p:nvPicPr>
          <p:cNvPr id="9" name="Picture 8">
            <a:extLst>
              <a:ext uri="{FF2B5EF4-FFF2-40B4-BE49-F238E27FC236}">
                <a16:creationId xmlns:a16="http://schemas.microsoft.com/office/drawing/2014/main" id="{CF5B913F-C0CA-C04E-80BD-4E8580A9805B}"/>
              </a:ext>
            </a:extLst>
          </p:cNvPr>
          <p:cNvPicPr>
            <a:picLocks noChangeAspect="1"/>
          </p:cNvPicPr>
          <p:nvPr/>
        </p:nvPicPr>
        <p:blipFill rotWithShape="1">
          <a:blip r:embed="rId2"/>
          <a:srcRect r="7790"/>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70D340BB-2574-4B44-A606-4A9E2926B1B4}"/>
              </a:ext>
            </a:extLst>
          </p:cNvPr>
          <p:cNvSpPr>
            <a:spLocks noGrp="1"/>
          </p:cNvSpPr>
          <p:nvPr>
            <p:ph idx="1"/>
          </p:nvPr>
        </p:nvSpPr>
        <p:spPr>
          <a:xfrm>
            <a:off x="6900672" y="2640692"/>
            <a:ext cx="4486656" cy="3255252"/>
          </a:xfrm>
        </p:spPr>
        <p:txBody>
          <a:bodyPr>
            <a:normAutofit lnSpcReduction="10000"/>
          </a:bodyPr>
          <a:lstStyle/>
          <a:p>
            <a:r>
              <a:rPr lang="en-US" sz="2400" b="1"/>
              <a:t>Pak  Akob seorang  pengusaha  kedai  makan merekodkan perkara  yang hanya dapat dinyatakan  dalam  nilai  wang  seperti hasil jualan nasi, belian inventori makanan dan caj pemasangan Internet di premis.</a:t>
            </a:r>
          </a:p>
        </p:txBody>
      </p:sp>
    </p:spTree>
    <p:extLst>
      <p:ext uri="{BB962C8B-B14F-4D97-AF65-F5344CB8AC3E}">
        <p14:creationId xmlns:p14="http://schemas.microsoft.com/office/powerpoint/2010/main" val="306610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A98E95-429B-AB41-A185-1145A5EA19F4}"/>
              </a:ext>
            </a:extLst>
          </p:cNvPr>
          <p:cNvPicPr>
            <a:picLocks noChangeAspect="1"/>
          </p:cNvPicPr>
          <p:nvPr/>
        </p:nvPicPr>
        <p:blipFill rotWithShape="1">
          <a:blip r:embed="rId2"/>
          <a:srcRect l="25432" r="19588"/>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AC4EA-7A1C-3B45-9DA3-99B0F947453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err="1">
                <a:solidFill>
                  <a:schemeClr val="bg1"/>
                </a:solidFill>
              </a:rPr>
              <a:t>Tempoh</a:t>
            </a:r>
            <a:r>
              <a:rPr lang="en-US" dirty="0">
                <a:solidFill>
                  <a:schemeClr val="bg1"/>
                </a:solidFill>
              </a:rPr>
              <a:t> </a:t>
            </a:r>
            <a:r>
              <a:rPr lang="en-US" dirty="0" err="1">
                <a:solidFill>
                  <a:schemeClr val="bg1"/>
                </a:solidFill>
              </a:rPr>
              <a:t>perakaunan</a:t>
            </a:r>
            <a:r>
              <a:rPr lang="en-US" dirty="0">
                <a:solidFill>
                  <a:schemeClr val="bg1"/>
                </a:solidFill>
              </a:rPr>
              <a:t> </a:t>
            </a:r>
          </a:p>
        </p:txBody>
      </p:sp>
      <p:sp>
        <p:nvSpPr>
          <p:cNvPr id="3" name="Content Placeholder 2">
            <a:extLst>
              <a:ext uri="{FF2B5EF4-FFF2-40B4-BE49-F238E27FC236}">
                <a16:creationId xmlns:a16="http://schemas.microsoft.com/office/drawing/2014/main" id="{E3E2C4DF-2089-494C-912E-051C8B8A2B04}"/>
              </a:ext>
            </a:extLst>
          </p:cNvPr>
          <p:cNvSpPr>
            <a:spLocks noGrp="1"/>
          </p:cNvSpPr>
          <p:nvPr>
            <p:ph idx="1"/>
          </p:nvPr>
        </p:nvSpPr>
        <p:spPr>
          <a:xfrm>
            <a:off x="348627" y="2638044"/>
            <a:ext cx="4034117" cy="3415622"/>
          </a:xfrm>
        </p:spPr>
        <p:txBody>
          <a:bodyPr>
            <a:noAutofit/>
          </a:bodyPr>
          <a:lstStyle/>
          <a:p>
            <a:pPr>
              <a:lnSpc>
                <a:spcPct val="90000"/>
              </a:lnSpc>
            </a:pPr>
            <a:r>
              <a:rPr lang="en-US" sz="2000" b="1">
                <a:solidFill>
                  <a:schemeClr val="bg1"/>
                </a:solidFill>
              </a:rPr>
              <a:t>Andaian ini membolehkan pembahagian operasi dan aktiviti  perniagaan  kepada tempoh masa yang ditentukan oleh pemilik perniagaan  untuk  tujuan pelaporan. </a:t>
            </a:r>
            <a:endParaRPr lang="ms-MY" sz="2000" b="1">
              <a:solidFill>
                <a:schemeClr val="bg1"/>
              </a:solidFill>
            </a:endParaRPr>
          </a:p>
          <a:p>
            <a:pPr>
              <a:lnSpc>
                <a:spcPct val="90000"/>
              </a:lnSpc>
            </a:pPr>
            <a:r>
              <a:rPr lang="en-US" sz="2000" b="1">
                <a:solidFill>
                  <a:schemeClr val="bg1"/>
                </a:solidFill>
              </a:rPr>
              <a:t>Satu kebaikan  andaian tempoh perakaunan ini adalah untuk membolehkan perbandingan prestasi perniagaan yang lebih tepat dibuat bagi beberapa tempoh perakaunan.</a:t>
            </a:r>
          </a:p>
        </p:txBody>
      </p:sp>
    </p:spTree>
    <p:extLst>
      <p:ext uri="{BB962C8B-B14F-4D97-AF65-F5344CB8AC3E}">
        <p14:creationId xmlns:p14="http://schemas.microsoft.com/office/powerpoint/2010/main" val="3904308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5E5D-976B-9244-9D3F-5F1A74B31107}"/>
              </a:ext>
            </a:extLst>
          </p:cNvPr>
          <p:cNvSpPr>
            <a:spLocks noGrp="1"/>
          </p:cNvSpPr>
          <p:nvPr>
            <p:ph type="title"/>
          </p:nvPr>
        </p:nvSpPr>
        <p:spPr>
          <a:xfrm>
            <a:off x="6900672" y="978776"/>
            <a:ext cx="4486656" cy="1174991"/>
          </a:xfrm>
        </p:spPr>
        <p:txBody>
          <a:bodyPr>
            <a:normAutofit/>
          </a:bodyPr>
          <a:lstStyle/>
          <a:p>
            <a:r>
              <a:rPr lang="en-US" sz="2400"/>
              <a:t>CONTOH Tempoh perakaunan </a:t>
            </a:r>
          </a:p>
        </p:txBody>
      </p:sp>
      <p:pic>
        <p:nvPicPr>
          <p:cNvPr id="4" name="Picture 4">
            <a:extLst>
              <a:ext uri="{FF2B5EF4-FFF2-40B4-BE49-F238E27FC236}">
                <a16:creationId xmlns:a16="http://schemas.microsoft.com/office/drawing/2014/main" id="{B0489E1E-5B3B-6444-AABD-FC1A27BA96C3}"/>
              </a:ext>
            </a:extLst>
          </p:cNvPr>
          <p:cNvPicPr>
            <a:picLocks noChangeAspect="1"/>
          </p:cNvPicPr>
          <p:nvPr/>
        </p:nvPicPr>
        <p:blipFill rotWithShape="1">
          <a:blip r:embed="rId2"/>
          <a:srcRect l="23894" r="28846"/>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4FDE0337-201F-A94D-9126-AC12A0DAB678}"/>
              </a:ext>
            </a:extLst>
          </p:cNvPr>
          <p:cNvSpPr>
            <a:spLocks noGrp="1"/>
          </p:cNvSpPr>
          <p:nvPr>
            <p:ph idx="1"/>
          </p:nvPr>
        </p:nvSpPr>
        <p:spPr>
          <a:xfrm>
            <a:off x="6900671" y="2640692"/>
            <a:ext cx="5077171" cy="3255252"/>
          </a:xfrm>
        </p:spPr>
        <p:txBody>
          <a:bodyPr>
            <a:noAutofit/>
          </a:bodyPr>
          <a:lstStyle/>
          <a:p>
            <a:pPr>
              <a:lnSpc>
                <a:spcPct val="90000"/>
              </a:lnSpc>
            </a:pPr>
            <a:r>
              <a:rPr lang="en-US" sz="2000" b="1" err="1"/>
              <a:t>Syarikat</a:t>
            </a:r>
            <a:r>
              <a:rPr lang="en-US" sz="2000" b="1"/>
              <a:t> </a:t>
            </a:r>
            <a:r>
              <a:rPr lang="en-US" sz="2000" b="1" err="1"/>
              <a:t>Logistik</a:t>
            </a:r>
            <a:r>
              <a:rPr lang="en-US" sz="2000" b="1"/>
              <a:t> </a:t>
            </a:r>
            <a:r>
              <a:rPr lang="en-US" sz="2000" b="1" err="1"/>
              <a:t>Shamsuddin</a:t>
            </a:r>
            <a:r>
              <a:rPr lang="en-US" sz="2000" b="1"/>
              <a:t> </a:t>
            </a:r>
            <a:r>
              <a:rPr lang="en-US" sz="2000" b="1" err="1"/>
              <a:t>menetapkan</a:t>
            </a:r>
            <a:r>
              <a:rPr lang="en-US" sz="2000" b="1"/>
              <a:t> </a:t>
            </a:r>
            <a:r>
              <a:rPr lang="en-US" sz="2000" b="1" err="1"/>
              <a:t>bahawa</a:t>
            </a:r>
            <a:r>
              <a:rPr lang="en-US" sz="2000" b="1"/>
              <a:t> </a:t>
            </a:r>
            <a:r>
              <a:rPr lang="en-US" sz="2000" b="1" err="1"/>
              <a:t>tempoh</a:t>
            </a:r>
            <a:r>
              <a:rPr lang="en-US" sz="2000" b="1"/>
              <a:t> </a:t>
            </a:r>
            <a:r>
              <a:rPr lang="en-US" sz="2000" b="1" err="1"/>
              <a:t>perakaunan</a:t>
            </a:r>
            <a:r>
              <a:rPr lang="en-US" sz="2000" b="1"/>
              <a:t>  </a:t>
            </a:r>
            <a:r>
              <a:rPr lang="en-US" sz="2000" b="1" err="1"/>
              <a:t>adalah</a:t>
            </a:r>
            <a:r>
              <a:rPr lang="en-US" sz="2000" b="1"/>
              <a:t> </a:t>
            </a:r>
            <a:r>
              <a:rPr lang="en-US" sz="2000" b="1" err="1"/>
              <a:t>bermula</a:t>
            </a:r>
            <a:r>
              <a:rPr lang="en-US" sz="2000" b="1"/>
              <a:t> </a:t>
            </a:r>
            <a:r>
              <a:rPr lang="en-US" sz="2000" b="1" err="1"/>
              <a:t>dari</a:t>
            </a:r>
            <a:r>
              <a:rPr lang="en-US" sz="2000" b="1"/>
              <a:t>  1 </a:t>
            </a:r>
            <a:r>
              <a:rPr lang="en-US" sz="2000" b="1" err="1"/>
              <a:t>Januari</a:t>
            </a:r>
            <a:r>
              <a:rPr lang="en-US" sz="2000" b="1"/>
              <a:t> </a:t>
            </a:r>
            <a:r>
              <a:rPr lang="en-US" sz="2000" b="1" err="1"/>
              <a:t>hingga</a:t>
            </a:r>
            <a:r>
              <a:rPr lang="en-US" sz="2000" b="1"/>
              <a:t> 31  </a:t>
            </a:r>
            <a:r>
              <a:rPr lang="en-US" sz="2000" b="1" err="1"/>
              <a:t>Disember</a:t>
            </a:r>
            <a:r>
              <a:rPr lang="en-US" sz="2000" b="1"/>
              <a:t>  </a:t>
            </a:r>
            <a:r>
              <a:rPr lang="en-US" sz="2000" b="1" err="1"/>
              <a:t>setiap</a:t>
            </a:r>
            <a:r>
              <a:rPr lang="en-US" sz="2000" b="1"/>
              <a:t>  </a:t>
            </a:r>
            <a:r>
              <a:rPr lang="en-US" sz="2000" b="1" err="1"/>
              <a:t>tahun</a:t>
            </a:r>
            <a:r>
              <a:rPr lang="en-US" sz="2000" b="1"/>
              <a:t>.</a:t>
            </a:r>
            <a:endParaRPr lang="ms-MY" sz="2000" b="1"/>
          </a:p>
          <a:p>
            <a:pPr>
              <a:lnSpc>
                <a:spcPct val="90000"/>
              </a:lnSpc>
            </a:pPr>
            <a:r>
              <a:rPr lang="en-US" sz="2000" b="1"/>
              <a:t> </a:t>
            </a:r>
            <a:r>
              <a:rPr lang="en-US" sz="2000" b="1" err="1"/>
              <a:t>Penyata</a:t>
            </a:r>
            <a:r>
              <a:rPr lang="en-US" sz="2000" b="1"/>
              <a:t>  </a:t>
            </a:r>
            <a:r>
              <a:rPr lang="en-US" sz="2000" b="1" err="1"/>
              <a:t>Kewangan</a:t>
            </a:r>
            <a:r>
              <a:rPr lang="en-US" sz="2000" b="1"/>
              <a:t> </a:t>
            </a:r>
            <a:r>
              <a:rPr lang="en-US" sz="2000" b="1" err="1"/>
              <a:t>perlu</a:t>
            </a:r>
            <a:r>
              <a:rPr lang="en-US" sz="2000" b="1"/>
              <a:t>  </a:t>
            </a:r>
            <a:r>
              <a:rPr lang="en-US" sz="2000" b="1" err="1"/>
              <a:t>disediakan</a:t>
            </a:r>
            <a:r>
              <a:rPr lang="en-US" sz="2000" b="1"/>
              <a:t>  </a:t>
            </a:r>
            <a:r>
              <a:rPr lang="en-US" sz="2000" b="1" err="1"/>
              <a:t>pada</a:t>
            </a:r>
            <a:r>
              <a:rPr lang="en-US" sz="2000" b="1"/>
              <a:t>  31 </a:t>
            </a:r>
            <a:r>
              <a:rPr lang="en-US" sz="2000" b="1" err="1"/>
              <a:t>Disember</a:t>
            </a:r>
            <a:r>
              <a:rPr lang="en-US" sz="2000" b="1"/>
              <a:t> </a:t>
            </a:r>
            <a:r>
              <a:rPr lang="en-US" sz="2000" b="1" err="1"/>
              <a:t>setiap</a:t>
            </a:r>
            <a:r>
              <a:rPr lang="en-US" sz="2000" b="1"/>
              <a:t> </a:t>
            </a:r>
            <a:r>
              <a:rPr lang="en-US" sz="2000" b="1" err="1"/>
              <a:t>tahun</a:t>
            </a:r>
            <a:r>
              <a:rPr lang="en-US" sz="2000" b="1"/>
              <a:t>. </a:t>
            </a:r>
            <a:endParaRPr lang="ms-MY" sz="2000" b="1"/>
          </a:p>
          <a:p>
            <a:pPr>
              <a:lnSpc>
                <a:spcPct val="90000"/>
              </a:lnSpc>
            </a:pPr>
            <a:r>
              <a:rPr lang="en-US" sz="2000" b="1" err="1"/>
              <a:t>Dengan</a:t>
            </a:r>
            <a:r>
              <a:rPr lang="en-US" sz="2000" b="1"/>
              <a:t>  </a:t>
            </a:r>
            <a:r>
              <a:rPr lang="en-US" sz="2000" b="1" err="1"/>
              <a:t>tempoh</a:t>
            </a:r>
            <a:r>
              <a:rPr lang="en-US" sz="2000" b="1"/>
              <a:t> </a:t>
            </a:r>
            <a:r>
              <a:rPr lang="en-US" sz="2000" b="1" err="1"/>
              <a:t>perakaunan</a:t>
            </a:r>
            <a:r>
              <a:rPr lang="en-US" sz="2000" b="1"/>
              <a:t>  yang </a:t>
            </a:r>
            <a:r>
              <a:rPr lang="en-US" sz="2000" b="1" err="1"/>
              <a:t>tetap</a:t>
            </a:r>
            <a:r>
              <a:rPr lang="en-US" sz="2000" b="1"/>
              <a:t> (12 </a:t>
            </a:r>
            <a:r>
              <a:rPr lang="en-US" sz="2000" b="1" err="1"/>
              <a:t>bulan</a:t>
            </a:r>
            <a:r>
              <a:rPr lang="en-US" sz="2000" b="1"/>
              <a:t>), </a:t>
            </a:r>
            <a:r>
              <a:rPr lang="en-US" sz="2000" b="1" err="1"/>
              <a:t>prestasi</a:t>
            </a:r>
            <a:r>
              <a:rPr lang="en-US" sz="2000" b="1"/>
              <a:t> </a:t>
            </a:r>
            <a:r>
              <a:rPr lang="en-US" sz="2000" b="1" err="1"/>
              <a:t>perniagaan</a:t>
            </a:r>
            <a:r>
              <a:rPr lang="en-US" sz="2000" b="1"/>
              <a:t>  </a:t>
            </a:r>
            <a:r>
              <a:rPr lang="en-US" sz="2000" b="1" err="1"/>
              <a:t>seperti</a:t>
            </a:r>
            <a:r>
              <a:rPr lang="en-US" sz="2000" b="1"/>
              <a:t> </a:t>
            </a:r>
            <a:r>
              <a:rPr lang="en-US" sz="2000" b="1" err="1"/>
              <a:t>untung</a:t>
            </a:r>
            <a:r>
              <a:rPr lang="en-US" sz="2000" b="1"/>
              <a:t> </a:t>
            </a:r>
            <a:r>
              <a:rPr lang="en-US" sz="2000" b="1" err="1"/>
              <a:t>bersih</a:t>
            </a:r>
            <a:r>
              <a:rPr lang="en-US" sz="2000" b="1"/>
              <a:t> dan </a:t>
            </a:r>
            <a:r>
              <a:rPr lang="en-US" sz="2000" b="1" err="1"/>
              <a:t>kedudukan</a:t>
            </a:r>
            <a:r>
              <a:rPr lang="en-US" sz="2000" b="1"/>
              <a:t> </a:t>
            </a:r>
            <a:r>
              <a:rPr lang="en-US" sz="2000" b="1" err="1"/>
              <a:t>kewangan</a:t>
            </a:r>
            <a:r>
              <a:rPr lang="en-US" sz="2000" b="1"/>
              <a:t> </a:t>
            </a:r>
            <a:r>
              <a:rPr lang="en-US" sz="2000" b="1" err="1"/>
              <a:t>perniagaan</a:t>
            </a:r>
            <a:r>
              <a:rPr lang="en-US" sz="2000" b="1"/>
              <a:t> </a:t>
            </a:r>
            <a:r>
              <a:rPr lang="en-US" sz="2000" b="1" err="1"/>
              <a:t>dapat</a:t>
            </a:r>
            <a:r>
              <a:rPr lang="en-US" sz="2000" b="1"/>
              <a:t> </a:t>
            </a:r>
            <a:r>
              <a:rPr lang="en-US" sz="2000" b="1" err="1"/>
              <a:t>dibandingkan</a:t>
            </a:r>
            <a:r>
              <a:rPr lang="en-US" sz="2000" b="1"/>
              <a:t> </a:t>
            </a:r>
            <a:r>
              <a:rPr lang="en-US" sz="2000" b="1" err="1"/>
              <a:t>dari</a:t>
            </a:r>
            <a:r>
              <a:rPr lang="en-US" sz="2000" b="1"/>
              <a:t> </a:t>
            </a:r>
            <a:r>
              <a:rPr lang="en-US" sz="2000" b="1" err="1"/>
              <a:t>tahun</a:t>
            </a:r>
            <a:r>
              <a:rPr lang="en-US" sz="2000" b="1"/>
              <a:t> </a:t>
            </a:r>
            <a:r>
              <a:rPr lang="en-US" sz="2000" b="1" err="1"/>
              <a:t>ke</a:t>
            </a:r>
            <a:r>
              <a:rPr lang="en-US" sz="2000" b="1"/>
              <a:t> </a:t>
            </a:r>
            <a:r>
              <a:rPr lang="en-US" sz="2000" b="1" err="1"/>
              <a:t>tahun</a:t>
            </a:r>
            <a:r>
              <a:rPr lang="en-US" sz="2000" b="1"/>
              <a:t>. </a:t>
            </a:r>
          </a:p>
        </p:txBody>
      </p:sp>
    </p:spTree>
    <p:extLst>
      <p:ext uri="{BB962C8B-B14F-4D97-AF65-F5344CB8AC3E}">
        <p14:creationId xmlns:p14="http://schemas.microsoft.com/office/powerpoint/2010/main" val="8815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0AAE-F255-A447-9CCF-E60CBF6371F2}"/>
              </a:ext>
            </a:extLst>
          </p:cNvPr>
          <p:cNvSpPr>
            <a:spLocks noGrp="1"/>
          </p:cNvSpPr>
          <p:nvPr>
            <p:ph type="title"/>
          </p:nvPr>
        </p:nvSpPr>
        <p:spPr>
          <a:xfrm>
            <a:off x="8340090" y="2404872"/>
            <a:ext cx="3044952" cy="1627632"/>
          </a:xfrm>
        </p:spPr>
        <p:txBody>
          <a:bodyPr vert="horz" lIns="274320" tIns="182880" rIns="274320" bIns="182880" rtlCol="0" anchor="ctr" anchorCtr="1">
            <a:normAutofit/>
          </a:bodyPr>
          <a:lstStyle/>
          <a:p>
            <a:r>
              <a:rPr lang="en-US" sz="2600"/>
              <a:t>Prinsip  Perakaunan</a:t>
            </a:r>
          </a:p>
        </p:txBody>
      </p:sp>
      <p:sp>
        <p:nvSpPr>
          <p:cNvPr id="13" name="Rectangle 8">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0">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2AB05DE-0AF1-CC4B-82F8-58EE868E29AC}"/>
              </a:ext>
            </a:extLst>
          </p:cNvPr>
          <p:cNvPicPr>
            <a:picLocks noChangeAspect="1"/>
          </p:cNvPicPr>
          <p:nvPr/>
        </p:nvPicPr>
        <p:blipFill rotWithShape="1">
          <a:blip r:embed="rId2"/>
          <a:srcRect r="-2" b="2967"/>
          <a:stretch/>
        </p:blipFill>
        <p:spPr>
          <a:xfrm>
            <a:off x="1113201" y="1122807"/>
            <a:ext cx="5925312" cy="4297680"/>
          </a:xfrm>
          <a:prstGeom prst="rect">
            <a:avLst/>
          </a:prstGeom>
        </p:spPr>
      </p:pic>
    </p:spTree>
    <p:extLst>
      <p:ext uri="{BB962C8B-B14F-4D97-AF65-F5344CB8AC3E}">
        <p14:creationId xmlns:p14="http://schemas.microsoft.com/office/powerpoint/2010/main" val="260517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E45A9-6E8F-E046-85B6-6D58CF065A85}"/>
              </a:ext>
            </a:extLst>
          </p:cNvPr>
          <p:cNvSpPr>
            <a:spLocks noGrp="1"/>
          </p:cNvSpPr>
          <p:nvPr>
            <p:ph type="title"/>
          </p:nvPr>
        </p:nvSpPr>
        <p:spPr>
          <a:xfrm>
            <a:off x="804672" y="652690"/>
            <a:ext cx="4475892" cy="741819"/>
          </a:xfrm>
          <a:solidFill>
            <a:srgbClr val="FFFFFF"/>
          </a:solidFill>
          <a:ln>
            <a:solidFill>
              <a:srgbClr val="404040"/>
            </a:solidFill>
          </a:ln>
        </p:spPr>
        <p:txBody>
          <a:bodyPr>
            <a:normAutofit fontScale="90000"/>
          </a:bodyPr>
          <a:lstStyle/>
          <a:p>
            <a:r>
              <a:rPr lang="en-US"/>
              <a:t>Ketekalan</a:t>
            </a:r>
          </a:p>
        </p:txBody>
      </p:sp>
      <p:sp>
        <p:nvSpPr>
          <p:cNvPr id="3" name="Content Placeholder 2">
            <a:extLst>
              <a:ext uri="{FF2B5EF4-FFF2-40B4-BE49-F238E27FC236}">
                <a16:creationId xmlns:a16="http://schemas.microsoft.com/office/drawing/2014/main" id="{AD5826EE-E9A4-3048-B881-D2A94B65D8F7}"/>
              </a:ext>
            </a:extLst>
          </p:cNvPr>
          <p:cNvSpPr>
            <a:spLocks noGrp="1"/>
          </p:cNvSpPr>
          <p:nvPr>
            <p:ph idx="1"/>
          </p:nvPr>
        </p:nvSpPr>
        <p:spPr>
          <a:xfrm>
            <a:off x="409300" y="1779086"/>
            <a:ext cx="5254313" cy="4426224"/>
          </a:xfrm>
        </p:spPr>
        <p:txBody>
          <a:bodyPr>
            <a:noAutofit/>
          </a:bodyPr>
          <a:lstStyle/>
          <a:p>
            <a:pPr>
              <a:lnSpc>
                <a:spcPct val="90000"/>
              </a:lnSpc>
            </a:pPr>
            <a:r>
              <a:rPr lang="en-US" sz="2300" b="1">
                <a:solidFill>
                  <a:schemeClr val="tx1"/>
                </a:solidFill>
              </a:rPr>
              <a:t>Prinsip ini memastikan wujudnya konsistensi dalam prosedur perakaunan yang digunakan oleh entiti perniagaan dari  satu  tempoh  perakaunan ke tempoh perakaunan yang lain. </a:t>
            </a:r>
            <a:endParaRPr lang="ms-MY" sz="2300" b="1">
              <a:solidFill>
                <a:schemeClr val="tx1"/>
              </a:solidFill>
            </a:endParaRPr>
          </a:p>
          <a:p>
            <a:pPr>
              <a:lnSpc>
                <a:spcPct val="90000"/>
              </a:lnSpc>
            </a:pPr>
            <a:r>
              <a:rPr lang="ms-MY" sz="2300" b="1">
                <a:solidFill>
                  <a:schemeClr val="tx1"/>
                </a:solidFill>
              </a:rPr>
              <a:t>H</a:t>
            </a:r>
            <a:r>
              <a:rPr lang="en-US" sz="2300" b="1">
                <a:solidFill>
                  <a:schemeClr val="tx1"/>
                </a:solidFill>
              </a:rPr>
              <a:t>al ini membolehkan perbandingan maklumat perakaunan yang adil antara dua tempoh perakaunan. </a:t>
            </a:r>
            <a:endParaRPr lang="ms-MY" sz="2300" b="1">
              <a:solidFill>
                <a:schemeClr val="tx1"/>
              </a:solidFill>
            </a:endParaRPr>
          </a:p>
          <a:p>
            <a:pPr>
              <a:lnSpc>
                <a:spcPct val="90000"/>
              </a:lnSpc>
            </a:pPr>
            <a:r>
              <a:rPr lang="en-US" sz="2300" b="1">
                <a:solidFill>
                  <a:schemeClr val="tx1"/>
                </a:solidFill>
              </a:rPr>
              <a:t>Sebagai contoh, penggunaan kaedah susut nilai aset bukan  semasa perniagaan perlu konsisten pada setiap tempoh perakaunan</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ED3F71-AFCD-5149-9ED3-1F7063CCB8BA}"/>
              </a:ext>
            </a:extLst>
          </p:cNvPr>
          <p:cNvPicPr>
            <a:picLocks noChangeAspect="1"/>
          </p:cNvPicPr>
          <p:nvPr/>
        </p:nvPicPr>
        <p:blipFill rotWithShape="1">
          <a:blip r:embed="rId2"/>
          <a:srcRect l="22504" r="26763" b="-1"/>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307335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73B44-0D2A-BC4D-8DBB-5A98EFD99A49}"/>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500">
                <a:solidFill>
                  <a:schemeClr val="bg1"/>
                </a:solidFill>
              </a:rPr>
              <a:t>Penyata Kewangan yang   telah diaudit</a:t>
            </a:r>
          </a:p>
        </p:txBody>
      </p:sp>
      <p:sp>
        <p:nvSpPr>
          <p:cNvPr id="3" name="Content Placeholder 2">
            <a:extLst>
              <a:ext uri="{FF2B5EF4-FFF2-40B4-BE49-F238E27FC236}">
                <a16:creationId xmlns:a16="http://schemas.microsoft.com/office/drawing/2014/main" id="{26F3704B-2822-C24A-B37A-E26D23F93947}"/>
              </a:ext>
            </a:extLst>
          </p:cNvPr>
          <p:cNvSpPr>
            <a:spLocks noGrp="1"/>
          </p:cNvSpPr>
          <p:nvPr>
            <p:ph idx="1"/>
          </p:nvPr>
        </p:nvSpPr>
        <p:spPr>
          <a:xfrm>
            <a:off x="699777" y="4352544"/>
            <a:ext cx="3415288" cy="1239894"/>
          </a:xfrm>
        </p:spPr>
        <p:txBody>
          <a:bodyPr vert="horz" lIns="91440" tIns="45720" rIns="91440" bIns="45720" rtlCol="0">
            <a:normAutofit lnSpcReduction="10000"/>
          </a:bodyPr>
          <a:lstStyle/>
          <a:p>
            <a:pPr marL="0" indent="0" algn="ctr">
              <a:buNone/>
            </a:pPr>
            <a:r>
              <a:rPr lang="en-US" sz="2000" b="1" kern="1200">
                <a:solidFill>
                  <a:schemeClr val="bg1"/>
                </a:solidFill>
                <a:latin typeface="+mn-lt"/>
                <a:ea typeface="+mn-ea"/>
                <a:cs typeface="+mn-cs"/>
              </a:rPr>
              <a:t>Penyata  Pendapatan juga dikenali sebagai   Akaun Perdagangan dan Untung Rugi</a:t>
            </a:r>
          </a:p>
        </p:txBody>
      </p:sp>
      <p:pic>
        <p:nvPicPr>
          <p:cNvPr id="4" name="Picture 4">
            <a:extLst>
              <a:ext uri="{FF2B5EF4-FFF2-40B4-BE49-F238E27FC236}">
                <a16:creationId xmlns:a16="http://schemas.microsoft.com/office/drawing/2014/main" id="{489C40B3-3E5B-504E-8020-018FFF5A3FDB}"/>
              </a:ext>
            </a:extLst>
          </p:cNvPr>
          <p:cNvPicPr>
            <a:picLocks noChangeAspect="1"/>
          </p:cNvPicPr>
          <p:nvPr/>
        </p:nvPicPr>
        <p:blipFill>
          <a:blip r:embed="rId2"/>
          <a:stretch>
            <a:fillRect/>
          </a:stretch>
        </p:blipFill>
        <p:spPr>
          <a:xfrm>
            <a:off x="6326696" y="643467"/>
            <a:ext cx="4192903" cy="5410199"/>
          </a:xfrm>
          <a:prstGeom prst="rect">
            <a:avLst/>
          </a:prstGeom>
        </p:spPr>
      </p:pic>
    </p:spTree>
    <p:extLst>
      <p:ext uri="{BB962C8B-B14F-4D97-AF65-F5344CB8AC3E}">
        <p14:creationId xmlns:p14="http://schemas.microsoft.com/office/powerpoint/2010/main" val="51041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45A9-6E8F-E046-85B6-6D58CF065A85}"/>
              </a:ext>
            </a:extLst>
          </p:cNvPr>
          <p:cNvSpPr>
            <a:spLocks noGrp="1"/>
          </p:cNvSpPr>
          <p:nvPr>
            <p:ph type="title"/>
          </p:nvPr>
        </p:nvSpPr>
        <p:spPr>
          <a:xfrm>
            <a:off x="6900672" y="978776"/>
            <a:ext cx="4486656" cy="1174991"/>
          </a:xfrm>
        </p:spPr>
        <p:txBody>
          <a:bodyPr>
            <a:normAutofit/>
          </a:bodyPr>
          <a:lstStyle/>
          <a:p>
            <a:r>
              <a:rPr lang="en-US" sz="2400"/>
              <a:t>CONTOH</a:t>
            </a:r>
            <a:r>
              <a:rPr lang="ms-MY" sz="2400"/>
              <a:t> </a:t>
            </a:r>
            <a:r>
              <a:rPr lang="en-US" sz="2400"/>
              <a:t>Ketekalan</a:t>
            </a:r>
          </a:p>
        </p:txBody>
      </p:sp>
      <p:pic>
        <p:nvPicPr>
          <p:cNvPr id="6" name="Picture 5">
            <a:extLst>
              <a:ext uri="{FF2B5EF4-FFF2-40B4-BE49-F238E27FC236}">
                <a16:creationId xmlns:a16="http://schemas.microsoft.com/office/drawing/2014/main" id="{92E3C2D8-6395-7C44-A466-2FE452393327}"/>
              </a:ext>
            </a:extLst>
          </p:cNvPr>
          <p:cNvPicPr>
            <a:picLocks noChangeAspect="1"/>
          </p:cNvPicPr>
          <p:nvPr/>
        </p:nvPicPr>
        <p:blipFill rotWithShape="1">
          <a:blip r:embed="rId2"/>
          <a:srcRect l="9876" r="1372"/>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AD5826EE-E9A4-3048-B881-D2A94B65D8F7}"/>
              </a:ext>
            </a:extLst>
          </p:cNvPr>
          <p:cNvSpPr>
            <a:spLocks noGrp="1"/>
          </p:cNvSpPr>
          <p:nvPr>
            <p:ph idx="1"/>
          </p:nvPr>
        </p:nvSpPr>
        <p:spPr>
          <a:xfrm>
            <a:off x="6900672" y="2640692"/>
            <a:ext cx="4486656" cy="3255252"/>
          </a:xfrm>
        </p:spPr>
        <p:txBody>
          <a:bodyPr>
            <a:noAutofit/>
          </a:bodyPr>
          <a:lstStyle/>
          <a:p>
            <a:r>
              <a:rPr lang="en-US" sz="2400" b="1"/>
              <a:t>Lembaga  Pengarah  Kiflee  Holding  tidak  bercadang  untuk menukar kaedah susut nilai aset bukan semasa perniagaan  sebaliknya  kaedah susut nilai  yang  sama akan  terus digunakan pada masa akan datang.</a:t>
            </a:r>
          </a:p>
        </p:txBody>
      </p:sp>
    </p:spTree>
    <p:extLst>
      <p:ext uri="{BB962C8B-B14F-4D97-AF65-F5344CB8AC3E}">
        <p14:creationId xmlns:p14="http://schemas.microsoft.com/office/powerpoint/2010/main" val="328552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0FCDB-3BA2-F748-93D5-1D75528971AE}"/>
              </a:ext>
            </a:extLst>
          </p:cNvPr>
          <p:cNvSpPr>
            <a:spLocks noGrp="1"/>
          </p:cNvSpPr>
          <p:nvPr>
            <p:ph type="title"/>
          </p:nvPr>
        </p:nvSpPr>
        <p:spPr>
          <a:xfrm>
            <a:off x="804672" y="640080"/>
            <a:ext cx="4475892" cy="978547"/>
          </a:xfrm>
          <a:solidFill>
            <a:srgbClr val="FFFFFF"/>
          </a:solidFill>
          <a:ln>
            <a:solidFill>
              <a:srgbClr val="404040"/>
            </a:solidFill>
          </a:ln>
        </p:spPr>
        <p:txBody>
          <a:bodyPr>
            <a:normAutofit/>
          </a:bodyPr>
          <a:lstStyle/>
          <a:p>
            <a:r>
              <a:rPr lang="en-US"/>
              <a:t>Prinsip kos </a:t>
            </a:r>
          </a:p>
        </p:txBody>
      </p:sp>
      <p:sp>
        <p:nvSpPr>
          <p:cNvPr id="3" name="Content Placeholder 2">
            <a:extLst>
              <a:ext uri="{FF2B5EF4-FFF2-40B4-BE49-F238E27FC236}">
                <a16:creationId xmlns:a16="http://schemas.microsoft.com/office/drawing/2014/main" id="{A9FE3501-7E76-134A-A21E-5A334E7BC869}"/>
              </a:ext>
            </a:extLst>
          </p:cNvPr>
          <p:cNvSpPr>
            <a:spLocks noGrp="1"/>
          </p:cNvSpPr>
          <p:nvPr>
            <p:ph idx="1"/>
          </p:nvPr>
        </p:nvSpPr>
        <p:spPr>
          <a:xfrm>
            <a:off x="348627" y="2258709"/>
            <a:ext cx="5528235" cy="3642541"/>
          </a:xfrm>
        </p:spPr>
        <p:txBody>
          <a:bodyPr>
            <a:noAutofit/>
          </a:bodyPr>
          <a:lstStyle/>
          <a:p>
            <a:r>
              <a:rPr lang="en-US" sz="2400" b="1">
                <a:solidFill>
                  <a:schemeClr val="tx1"/>
                </a:solidFill>
              </a:rPr>
              <a:t>Semua aset perniagaan yang diperoleh hendaklah  dinilai dan direkodkan dalam  Penyata Kewangan berdasarkan harga sebenar atau kos asal pembelian, bukannya  nilai pasaran semasa atau  nilai masa hadapan. </a:t>
            </a:r>
            <a:endParaRPr lang="ms-MY" sz="2400" b="1">
              <a:solidFill>
                <a:schemeClr val="tx1"/>
              </a:solidFill>
            </a:endParaRPr>
          </a:p>
          <a:p>
            <a:r>
              <a:rPr lang="en-US" sz="2400" b="1">
                <a:solidFill>
                  <a:schemeClr val="tx1"/>
                </a:solidFill>
              </a:rPr>
              <a:t>Pengecualian kepada peraturan ini ialah apabila perniagaan dalam proses penutupan dan pembubaran. </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9FFDAC-4C19-3249-927B-9EFB9E4E38CC}"/>
              </a:ext>
            </a:extLst>
          </p:cNvPr>
          <p:cNvPicPr>
            <a:picLocks noChangeAspect="1"/>
          </p:cNvPicPr>
          <p:nvPr/>
        </p:nvPicPr>
        <p:blipFill rotWithShape="1">
          <a:blip r:embed="rId2"/>
          <a:srcRect l="4358" r="5449" b="-1"/>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104974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FCDB-3BA2-F748-93D5-1D75528971AE}"/>
              </a:ext>
            </a:extLst>
          </p:cNvPr>
          <p:cNvSpPr>
            <a:spLocks noGrp="1"/>
          </p:cNvSpPr>
          <p:nvPr>
            <p:ph type="title"/>
          </p:nvPr>
        </p:nvSpPr>
        <p:spPr>
          <a:xfrm>
            <a:off x="8312677" y="964692"/>
            <a:ext cx="3066937" cy="1188720"/>
          </a:xfrm>
        </p:spPr>
        <p:txBody>
          <a:bodyPr>
            <a:normAutofit/>
          </a:bodyPr>
          <a:lstStyle/>
          <a:p>
            <a:r>
              <a:rPr lang="en-US" dirty="0"/>
              <a:t>CONTOH</a:t>
            </a:r>
            <a:r>
              <a:rPr lang="ms-MY" dirty="0"/>
              <a:t> </a:t>
            </a:r>
            <a:r>
              <a:rPr lang="en-US" dirty="0" err="1"/>
              <a:t>Prinsip</a:t>
            </a:r>
            <a:r>
              <a:rPr lang="en-US" dirty="0"/>
              <a:t> </a:t>
            </a:r>
            <a:r>
              <a:rPr lang="en-US" dirty="0" err="1"/>
              <a:t>kos</a:t>
            </a:r>
            <a:r>
              <a:rPr lang="en-US" dirty="0"/>
              <a:t> </a:t>
            </a:r>
          </a:p>
        </p:txBody>
      </p:sp>
      <p:sp>
        <p:nvSpPr>
          <p:cNvPr id="9" name="Rectangle 8">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D60738A-F1F0-3C44-94EA-60AF05C6483A}"/>
              </a:ext>
            </a:extLst>
          </p:cNvPr>
          <p:cNvPicPr>
            <a:picLocks noChangeAspect="1"/>
          </p:cNvPicPr>
          <p:nvPr/>
        </p:nvPicPr>
        <p:blipFill>
          <a:blip r:embed="rId2"/>
          <a:stretch>
            <a:fillRect/>
          </a:stretch>
        </p:blipFill>
        <p:spPr>
          <a:xfrm>
            <a:off x="1143979" y="1681610"/>
            <a:ext cx="6227064" cy="3502721"/>
          </a:xfrm>
          <a:prstGeom prst="rect">
            <a:avLst/>
          </a:prstGeom>
        </p:spPr>
      </p:pic>
      <p:sp>
        <p:nvSpPr>
          <p:cNvPr id="3" name="Content Placeholder 2">
            <a:extLst>
              <a:ext uri="{FF2B5EF4-FFF2-40B4-BE49-F238E27FC236}">
                <a16:creationId xmlns:a16="http://schemas.microsoft.com/office/drawing/2014/main" id="{A9FE3501-7E76-134A-A21E-5A334E7BC869}"/>
              </a:ext>
            </a:extLst>
          </p:cNvPr>
          <p:cNvSpPr>
            <a:spLocks noGrp="1"/>
          </p:cNvSpPr>
          <p:nvPr>
            <p:ph idx="1"/>
          </p:nvPr>
        </p:nvSpPr>
        <p:spPr>
          <a:xfrm>
            <a:off x="7863847" y="2638044"/>
            <a:ext cx="4039290" cy="3263206"/>
          </a:xfrm>
        </p:spPr>
        <p:txBody>
          <a:bodyPr>
            <a:noAutofit/>
          </a:bodyPr>
          <a:lstStyle/>
          <a:p>
            <a:pPr>
              <a:lnSpc>
                <a:spcPct val="90000"/>
              </a:lnSpc>
            </a:pPr>
            <a:r>
              <a:rPr lang="en-US" sz="2400" b="1"/>
              <a:t>Sebuah mesin cetak yang dibeli dengan  harga RM900 pada tahun 2014 masih lagi direkodkan sebagai  RM900 dalam Penyata Kedudukan  Kewangan  pada 31 Mac 2016 walaupun  harga pasaran mesin cetak yang sama model telah susut kepada RM500.</a:t>
            </a:r>
          </a:p>
        </p:txBody>
      </p:sp>
    </p:spTree>
    <p:extLst>
      <p:ext uri="{BB962C8B-B14F-4D97-AF65-F5344CB8AC3E}">
        <p14:creationId xmlns:p14="http://schemas.microsoft.com/office/powerpoint/2010/main" val="2315644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C6B3-7BE2-1C48-9AF2-FF814B2892C1}"/>
              </a:ext>
            </a:extLst>
          </p:cNvPr>
          <p:cNvSpPr>
            <a:spLocks noGrp="1"/>
          </p:cNvSpPr>
          <p:nvPr>
            <p:ph type="title"/>
          </p:nvPr>
        </p:nvSpPr>
        <p:spPr>
          <a:xfrm>
            <a:off x="804672" y="964692"/>
            <a:ext cx="5894832" cy="1188720"/>
          </a:xfrm>
        </p:spPr>
        <p:txBody>
          <a:bodyPr>
            <a:normAutofit/>
          </a:bodyPr>
          <a:lstStyle/>
          <a:p>
            <a:r>
              <a:rPr lang="en-US"/>
              <a:t>Pengiktirafan hasil dan belanja </a:t>
            </a:r>
          </a:p>
        </p:txBody>
      </p:sp>
      <p:sp>
        <p:nvSpPr>
          <p:cNvPr id="3" name="Content Placeholder 2">
            <a:extLst>
              <a:ext uri="{FF2B5EF4-FFF2-40B4-BE49-F238E27FC236}">
                <a16:creationId xmlns:a16="http://schemas.microsoft.com/office/drawing/2014/main" id="{84B3CFA9-8AC3-6849-99E4-19B4EFEA59E6}"/>
              </a:ext>
            </a:extLst>
          </p:cNvPr>
          <p:cNvSpPr>
            <a:spLocks noGrp="1"/>
          </p:cNvSpPr>
          <p:nvPr>
            <p:ph idx="1"/>
          </p:nvPr>
        </p:nvSpPr>
        <p:spPr>
          <a:xfrm>
            <a:off x="803243" y="2638044"/>
            <a:ext cx="5963317" cy="3263206"/>
          </a:xfrm>
        </p:spPr>
        <p:txBody>
          <a:bodyPr>
            <a:noAutofit/>
          </a:bodyPr>
          <a:lstStyle/>
          <a:p>
            <a:r>
              <a:rPr lang="en-US" sz="2400" b="1" err="1"/>
              <a:t>Semua</a:t>
            </a:r>
            <a:r>
              <a:rPr lang="en-US" sz="2400" b="1"/>
              <a:t> </a:t>
            </a:r>
            <a:r>
              <a:rPr lang="en-US" sz="2400" b="1" err="1"/>
              <a:t>hasil</a:t>
            </a:r>
            <a:r>
              <a:rPr lang="en-US" sz="2400" b="1"/>
              <a:t> (belum </a:t>
            </a:r>
            <a:r>
              <a:rPr lang="en-US" sz="2400" b="1" err="1"/>
              <a:t>terperoleh</a:t>
            </a:r>
            <a:r>
              <a:rPr lang="en-US" sz="2400" b="1"/>
              <a:t> </a:t>
            </a:r>
            <a:r>
              <a:rPr lang="en-US" sz="2400" b="1" err="1"/>
              <a:t>atau</a:t>
            </a:r>
            <a:r>
              <a:rPr lang="en-US" sz="2400" b="1"/>
              <a:t> belum </a:t>
            </a:r>
            <a:r>
              <a:rPr lang="en-US" sz="2400" b="1" err="1"/>
              <a:t>terima</a:t>
            </a:r>
            <a:r>
              <a:rPr lang="en-US" sz="2400" b="1"/>
              <a:t>) dan </a:t>
            </a:r>
            <a:r>
              <a:rPr lang="en-US" sz="2400" b="1" err="1"/>
              <a:t>semua</a:t>
            </a:r>
            <a:r>
              <a:rPr lang="en-US" sz="2400" b="1"/>
              <a:t>  </a:t>
            </a:r>
            <a:r>
              <a:rPr lang="en-US" sz="2400" b="1" err="1"/>
              <a:t>belanja</a:t>
            </a:r>
            <a:r>
              <a:rPr lang="en-US" sz="2400" b="1"/>
              <a:t> (</a:t>
            </a:r>
            <a:r>
              <a:rPr lang="en-US" sz="2400" b="1" err="1"/>
              <a:t>prabayar</a:t>
            </a:r>
            <a:r>
              <a:rPr lang="en-US" sz="2400" b="1"/>
              <a:t> </a:t>
            </a:r>
            <a:r>
              <a:rPr lang="en-US" sz="2400" b="1" err="1"/>
              <a:t>atau</a:t>
            </a:r>
            <a:r>
              <a:rPr lang="en-US" sz="2400" b="1"/>
              <a:t> belum </a:t>
            </a:r>
            <a:r>
              <a:rPr lang="en-US" sz="2400" b="1" err="1"/>
              <a:t>bayar</a:t>
            </a:r>
            <a:r>
              <a:rPr lang="en-US" sz="2400" b="1"/>
              <a:t>) </a:t>
            </a:r>
            <a:r>
              <a:rPr lang="en-US" sz="2400" b="1" err="1"/>
              <a:t>perlu</a:t>
            </a:r>
            <a:r>
              <a:rPr lang="en-US" sz="2400" b="1"/>
              <a:t> </a:t>
            </a:r>
            <a:r>
              <a:rPr lang="en-US" sz="2400" b="1" err="1"/>
              <a:t>diambil</a:t>
            </a:r>
            <a:r>
              <a:rPr lang="en-US" sz="2400" b="1"/>
              <a:t> </a:t>
            </a:r>
            <a:r>
              <a:rPr lang="en-US" sz="2400" b="1" err="1"/>
              <a:t>kira</a:t>
            </a:r>
            <a:r>
              <a:rPr lang="en-US" sz="2400" b="1"/>
              <a:t> </a:t>
            </a:r>
            <a:r>
              <a:rPr lang="en-US" sz="2400" b="1" err="1"/>
              <a:t>ketika</a:t>
            </a:r>
            <a:r>
              <a:rPr lang="en-US" sz="2400" b="1"/>
              <a:t>  </a:t>
            </a:r>
            <a:r>
              <a:rPr lang="en-US" sz="2400" b="1" err="1"/>
              <a:t>menyediakan</a:t>
            </a:r>
            <a:r>
              <a:rPr lang="en-US" sz="2400" b="1"/>
              <a:t> </a:t>
            </a:r>
            <a:r>
              <a:rPr lang="en-US" sz="2400" b="1" err="1"/>
              <a:t>Penyata</a:t>
            </a:r>
            <a:r>
              <a:rPr lang="en-US" sz="2400" b="1"/>
              <a:t> </a:t>
            </a:r>
            <a:r>
              <a:rPr lang="en-US" sz="2400" b="1" err="1"/>
              <a:t>Kewangan</a:t>
            </a:r>
            <a:r>
              <a:rPr lang="en-US" sz="2400" b="1"/>
              <a:t> </a:t>
            </a:r>
            <a:r>
              <a:rPr lang="en-US" sz="2400" b="1" err="1"/>
              <a:t>pada</a:t>
            </a:r>
            <a:r>
              <a:rPr lang="en-US" sz="2400" b="1"/>
              <a:t>  </a:t>
            </a:r>
            <a:r>
              <a:rPr lang="en-US" sz="2400" b="1" err="1"/>
              <a:t>akhir</a:t>
            </a:r>
            <a:r>
              <a:rPr lang="en-US" sz="2400" b="1"/>
              <a:t> </a:t>
            </a:r>
            <a:r>
              <a:rPr lang="en-US" sz="2400" b="1" err="1"/>
              <a:t>tempoh</a:t>
            </a:r>
            <a:r>
              <a:rPr lang="en-US" sz="2400" b="1"/>
              <a:t> </a:t>
            </a:r>
            <a:r>
              <a:rPr lang="en-US" sz="2400" b="1" err="1"/>
              <a:t>perakaunan</a:t>
            </a:r>
            <a:r>
              <a:rPr lang="en-US" sz="2400" b="1"/>
              <a:t>.</a:t>
            </a:r>
            <a:endParaRPr lang="ms-MY" sz="2400" b="1"/>
          </a:p>
          <a:p>
            <a:r>
              <a:rPr lang="en-US" sz="2400" b="1"/>
              <a:t> Hal ini </a:t>
            </a:r>
            <a:r>
              <a:rPr lang="en-US" sz="2400" b="1" err="1"/>
              <a:t>adalah</a:t>
            </a:r>
            <a:r>
              <a:rPr lang="en-US" sz="2400" b="1"/>
              <a:t> </a:t>
            </a:r>
            <a:r>
              <a:rPr lang="en-US" sz="2400" b="1" err="1"/>
              <a:t>untuk</a:t>
            </a:r>
            <a:r>
              <a:rPr lang="en-US" sz="2400" b="1"/>
              <a:t> </a:t>
            </a:r>
            <a:r>
              <a:rPr lang="en-US" sz="2400" b="1" err="1"/>
              <a:t>membolehkan</a:t>
            </a:r>
            <a:r>
              <a:rPr lang="en-US" sz="2400" b="1"/>
              <a:t> </a:t>
            </a:r>
            <a:r>
              <a:rPr lang="en-US" sz="2400" b="1" err="1"/>
              <a:t>kita</a:t>
            </a:r>
            <a:r>
              <a:rPr lang="en-US" sz="2400" b="1"/>
              <a:t> </a:t>
            </a:r>
            <a:r>
              <a:rPr lang="en-US" sz="2400" b="1" err="1"/>
              <a:t>mengetahui</a:t>
            </a:r>
            <a:r>
              <a:rPr lang="en-US" sz="2400" b="1"/>
              <a:t> </a:t>
            </a:r>
            <a:r>
              <a:rPr lang="en-US" sz="2400" b="1" err="1"/>
              <a:t>untung</a:t>
            </a:r>
            <a:r>
              <a:rPr lang="en-US" sz="2400" b="1"/>
              <a:t> </a:t>
            </a:r>
            <a:r>
              <a:rPr lang="en-US" sz="2400" b="1" err="1"/>
              <a:t>bersih</a:t>
            </a:r>
            <a:r>
              <a:rPr lang="en-US" sz="2400" b="1"/>
              <a:t> </a:t>
            </a:r>
            <a:r>
              <a:rPr lang="en-US" sz="2400" b="1" err="1"/>
              <a:t>sebenar</a:t>
            </a:r>
            <a:r>
              <a:rPr lang="en-US" sz="2400" b="1"/>
              <a:t> yang </a:t>
            </a:r>
            <a:r>
              <a:rPr lang="en-US" sz="2400" b="1" err="1"/>
              <a:t>dijana</a:t>
            </a:r>
            <a:r>
              <a:rPr lang="en-US" sz="2400" b="1"/>
              <a:t>  </a:t>
            </a:r>
            <a:r>
              <a:rPr lang="en-US" sz="2400" b="1" err="1"/>
              <a:t>oleh</a:t>
            </a:r>
            <a:r>
              <a:rPr lang="en-US" sz="2400" b="1"/>
              <a:t>  </a:t>
            </a:r>
            <a:r>
              <a:rPr lang="en-US" sz="2400" b="1" err="1"/>
              <a:t>perniagaan</a:t>
            </a:r>
            <a:r>
              <a:rPr lang="en-US" sz="2400" b="1"/>
              <a:t> </a:t>
            </a:r>
            <a:r>
              <a:rPr lang="en-US" sz="2400" b="1" err="1"/>
              <a:t>sepanjang</a:t>
            </a:r>
            <a:r>
              <a:rPr lang="en-US" sz="2400" b="1"/>
              <a:t> </a:t>
            </a:r>
            <a:r>
              <a:rPr lang="en-US" sz="2400" b="1" err="1"/>
              <a:t>tempoh</a:t>
            </a:r>
            <a:r>
              <a:rPr lang="en-US" sz="2400" b="1"/>
              <a:t> </a:t>
            </a:r>
            <a:r>
              <a:rPr lang="en-US" sz="2400" b="1" err="1"/>
              <a:t>perakaunan</a:t>
            </a:r>
            <a:r>
              <a:rPr lang="en-US" sz="2400" b="1"/>
              <a:t>.</a:t>
            </a:r>
          </a:p>
        </p:txBody>
      </p:sp>
      <p:sp>
        <p:nvSpPr>
          <p:cNvPr id="11" name="Rectangle 1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93F27-DF15-F549-845E-CA4E018B77A6}"/>
              </a:ext>
            </a:extLst>
          </p:cNvPr>
          <p:cNvPicPr>
            <a:picLocks noChangeAspect="1"/>
          </p:cNvPicPr>
          <p:nvPr/>
        </p:nvPicPr>
        <p:blipFill>
          <a:blip r:embed="rId2"/>
          <a:stretch>
            <a:fillRect/>
          </a:stretch>
        </p:blipFill>
        <p:spPr>
          <a:xfrm>
            <a:off x="7715890" y="2322112"/>
            <a:ext cx="3328416" cy="2221717"/>
          </a:xfrm>
          <a:prstGeom prst="rect">
            <a:avLst/>
          </a:prstGeom>
        </p:spPr>
      </p:pic>
    </p:spTree>
    <p:extLst>
      <p:ext uri="{BB962C8B-B14F-4D97-AF65-F5344CB8AC3E}">
        <p14:creationId xmlns:p14="http://schemas.microsoft.com/office/powerpoint/2010/main" val="377031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C6B3-7BE2-1C48-9AF2-FF814B2892C1}"/>
              </a:ext>
            </a:extLst>
          </p:cNvPr>
          <p:cNvSpPr>
            <a:spLocks noGrp="1"/>
          </p:cNvSpPr>
          <p:nvPr>
            <p:ph type="title"/>
          </p:nvPr>
        </p:nvSpPr>
        <p:spPr>
          <a:xfrm>
            <a:off x="5445496" y="978776"/>
            <a:ext cx="5925310" cy="1174991"/>
          </a:xfrm>
        </p:spPr>
        <p:txBody>
          <a:bodyPr>
            <a:normAutofit/>
          </a:bodyPr>
          <a:lstStyle/>
          <a:p>
            <a:r>
              <a:rPr lang="en-US" sz="2400"/>
              <a:t>CONTOH</a:t>
            </a:r>
            <a:r>
              <a:rPr lang="ms-MY" sz="2400"/>
              <a:t> </a:t>
            </a:r>
            <a:r>
              <a:rPr lang="en-US" sz="2400"/>
              <a:t>Pengiktirafan hasil dan belanja </a:t>
            </a:r>
          </a:p>
        </p:txBody>
      </p:sp>
      <p:pic>
        <p:nvPicPr>
          <p:cNvPr id="6" name="Picture 5">
            <a:extLst>
              <a:ext uri="{FF2B5EF4-FFF2-40B4-BE49-F238E27FC236}">
                <a16:creationId xmlns:a16="http://schemas.microsoft.com/office/drawing/2014/main" id="{C6A67D2A-BA35-B846-9F7D-A8F86C1F65E9}"/>
              </a:ext>
            </a:extLst>
          </p:cNvPr>
          <p:cNvPicPr>
            <a:picLocks noChangeAspect="1"/>
          </p:cNvPicPr>
          <p:nvPr/>
        </p:nvPicPr>
        <p:blipFill rotWithShape="1">
          <a:blip r:embed="rId2"/>
          <a:srcRect l="13975" r="35437"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84B3CFA9-8AC3-6849-99E4-19B4EFEA59E6}"/>
              </a:ext>
            </a:extLst>
          </p:cNvPr>
          <p:cNvSpPr>
            <a:spLocks noGrp="1"/>
          </p:cNvSpPr>
          <p:nvPr>
            <p:ph idx="1"/>
          </p:nvPr>
        </p:nvSpPr>
        <p:spPr>
          <a:xfrm>
            <a:off x="5445496" y="2640692"/>
            <a:ext cx="5925310" cy="3255252"/>
          </a:xfrm>
        </p:spPr>
        <p:txBody>
          <a:bodyPr>
            <a:noAutofit/>
          </a:bodyPr>
          <a:lstStyle/>
          <a:p>
            <a:r>
              <a:rPr lang="en-US" sz="2400" b="1" err="1"/>
              <a:t>Semua</a:t>
            </a:r>
            <a:r>
              <a:rPr lang="en-US" sz="2400" b="1"/>
              <a:t> </a:t>
            </a:r>
            <a:r>
              <a:rPr lang="en-US" sz="2400" b="1" err="1"/>
              <a:t>hasil</a:t>
            </a:r>
            <a:r>
              <a:rPr lang="en-US" sz="2400" b="1"/>
              <a:t> (belum </a:t>
            </a:r>
            <a:r>
              <a:rPr lang="en-US" sz="2400" b="1" err="1"/>
              <a:t>terperoleh</a:t>
            </a:r>
            <a:r>
              <a:rPr lang="en-US" sz="2400" b="1"/>
              <a:t> </a:t>
            </a:r>
            <a:r>
              <a:rPr lang="en-US" sz="2400" b="1" err="1"/>
              <a:t>atau</a:t>
            </a:r>
            <a:r>
              <a:rPr lang="en-US" sz="2400" b="1"/>
              <a:t> belum </a:t>
            </a:r>
            <a:r>
              <a:rPr lang="en-US" sz="2400" b="1" err="1"/>
              <a:t>terima</a:t>
            </a:r>
            <a:r>
              <a:rPr lang="en-US" sz="2400" b="1"/>
              <a:t>) dan </a:t>
            </a:r>
            <a:r>
              <a:rPr lang="en-US" sz="2400" b="1" err="1"/>
              <a:t>semua</a:t>
            </a:r>
            <a:r>
              <a:rPr lang="en-US" sz="2400" b="1"/>
              <a:t>  </a:t>
            </a:r>
            <a:r>
              <a:rPr lang="en-US" sz="2400" b="1" err="1"/>
              <a:t>belanja</a:t>
            </a:r>
            <a:r>
              <a:rPr lang="en-US" sz="2400" b="1"/>
              <a:t> (</a:t>
            </a:r>
            <a:r>
              <a:rPr lang="en-US" sz="2400" b="1" err="1"/>
              <a:t>prabayar</a:t>
            </a:r>
            <a:r>
              <a:rPr lang="en-US" sz="2400" b="1"/>
              <a:t> </a:t>
            </a:r>
            <a:r>
              <a:rPr lang="en-US" sz="2400" b="1" err="1"/>
              <a:t>atau</a:t>
            </a:r>
            <a:r>
              <a:rPr lang="en-US" sz="2400" b="1"/>
              <a:t> belum </a:t>
            </a:r>
            <a:r>
              <a:rPr lang="en-US" sz="2400" b="1" err="1"/>
              <a:t>bayar</a:t>
            </a:r>
            <a:r>
              <a:rPr lang="en-US" sz="2400" b="1"/>
              <a:t>) </a:t>
            </a:r>
            <a:r>
              <a:rPr lang="en-US" sz="2400" b="1" err="1"/>
              <a:t>perlu</a:t>
            </a:r>
            <a:r>
              <a:rPr lang="en-US" sz="2400" b="1"/>
              <a:t> </a:t>
            </a:r>
            <a:r>
              <a:rPr lang="en-US" sz="2400" b="1" err="1"/>
              <a:t>diambil</a:t>
            </a:r>
            <a:r>
              <a:rPr lang="en-US" sz="2400" b="1"/>
              <a:t> </a:t>
            </a:r>
            <a:r>
              <a:rPr lang="en-US" sz="2400" b="1" err="1"/>
              <a:t>kira</a:t>
            </a:r>
            <a:r>
              <a:rPr lang="en-US" sz="2400" b="1"/>
              <a:t> </a:t>
            </a:r>
            <a:r>
              <a:rPr lang="en-US" sz="2400" b="1" err="1"/>
              <a:t>ketika</a:t>
            </a:r>
            <a:r>
              <a:rPr lang="en-US" sz="2400" b="1"/>
              <a:t>  </a:t>
            </a:r>
            <a:r>
              <a:rPr lang="en-US" sz="2400" b="1" err="1"/>
              <a:t>menyediakan</a:t>
            </a:r>
            <a:r>
              <a:rPr lang="en-US" sz="2400" b="1"/>
              <a:t> </a:t>
            </a:r>
            <a:r>
              <a:rPr lang="en-US" sz="2400" b="1" err="1"/>
              <a:t>Penyata</a:t>
            </a:r>
            <a:r>
              <a:rPr lang="en-US" sz="2400" b="1"/>
              <a:t> </a:t>
            </a:r>
            <a:r>
              <a:rPr lang="en-US" sz="2400" b="1" err="1"/>
              <a:t>Kewangan</a:t>
            </a:r>
            <a:r>
              <a:rPr lang="en-US" sz="2400" b="1"/>
              <a:t> </a:t>
            </a:r>
            <a:r>
              <a:rPr lang="en-US" sz="2400" b="1" err="1"/>
              <a:t>pada</a:t>
            </a:r>
            <a:r>
              <a:rPr lang="en-US" sz="2400" b="1"/>
              <a:t>  </a:t>
            </a:r>
            <a:r>
              <a:rPr lang="en-US" sz="2400" b="1" err="1"/>
              <a:t>akhir</a:t>
            </a:r>
            <a:r>
              <a:rPr lang="en-US" sz="2400" b="1"/>
              <a:t> </a:t>
            </a:r>
            <a:r>
              <a:rPr lang="en-US" sz="2400" b="1" err="1"/>
              <a:t>tempoh</a:t>
            </a:r>
            <a:r>
              <a:rPr lang="en-US" sz="2400" b="1"/>
              <a:t> </a:t>
            </a:r>
            <a:r>
              <a:rPr lang="en-US" sz="2400" b="1" err="1"/>
              <a:t>perakaunan</a:t>
            </a:r>
            <a:r>
              <a:rPr lang="ms-MY" sz="2400" b="1"/>
              <a:t>l</a:t>
            </a:r>
            <a:r>
              <a:rPr lang="en-US" sz="2400" b="1"/>
              <a:t>. </a:t>
            </a:r>
            <a:endParaRPr lang="ms-MY" sz="2400" b="1"/>
          </a:p>
          <a:p>
            <a:r>
              <a:rPr lang="en-US" sz="2400" b="1"/>
              <a:t>Hal ini </a:t>
            </a:r>
            <a:r>
              <a:rPr lang="en-US" sz="2400" b="1" err="1"/>
              <a:t>adalah</a:t>
            </a:r>
            <a:r>
              <a:rPr lang="en-US" sz="2400" b="1"/>
              <a:t> </a:t>
            </a:r>
            <a:r>
              <a:rPr lang="en-US" sz="2400" b="1" err="1"/>
              <a:t>untuk</a:t>
            </a:r>
            <a:r>
              <a:rPr lang="en-US" sz="2400" b="1"/>
              <a:t> </a:t>
            </a:r>
            <a:r>
              <a:rPr lang="en-US" sz="2400" b="1" err="1"/>
              <a:t>membolehkan</a:t>
            </a:r>
            <a:r>
              <a:rPr lang="en-US" sz="2400" b="1"/>
              <a:t> </a:t>
            </a:r>
            <a:r>
              <a:rPr lang="en-US" sz="2400" b="1" err="1"/>
              <a:t>kita</a:t>
            </a:r>
            <a:r>
              <a:rPr lang="en-US" sz="2400" b="1"/>
              <a:t> </a:t>
            </a:r>
            <a:r>
              <a:rPr lang="en-US" sz="2400" b="1" err="1"/>
              <a:t>mengetahui</a:t>
            </a:r>
            <a:r>
              <a:rPr lang="en-US" sz="2400" b="1"/>
              <a:t> </a:t>
            </a:r>
            <a:r>
              <a:rPr lang="en-US" sz="2400" b="1" err="1"/>
              <a:t>untung</a:t>
            </a:r>
            <a:r>
              <a:rPr lang="en-US" sz="2400" b="1"/>
              <a:t> </a:t>
            </a:r>
            <a:r>
              <a:rPr lang="en-US" sz="2400" b="1" err="1"/>
              <a:t>bersih</a:t>
            </a:r>
            <a:r>
              <a:rPr lang="en-US" sz="2400" b="1"/>
              <a:t> </a:t>
            </a:r>
            <a:r>
              <a:rPr lang="en-US" sz="2400" b="1" err="1"/>
              <a:t>sebenar</a:t>
            </a:r>
            <a:r>
              <a:rPr lang="en-US" sz="2400" b="1"/>
              <a:t> yang </a:t>
            </a:r>
            <a:r>
              <a:rPr lang="en-US" sz="2400" b="1" err="1"/>
              <a:t>dijana</a:t>
            </a:r>
            <a:r>
              <a:rPr lang="en-US" sz="2400" b="1"/>
              <a:t>  </a:t>
            </a:r>
            <a:r>
              <a:rPr lang="en-US" sz="2400" b="1" err="1"/>
              <a:t>oleh</a:t>
            </a:r>
            <a:r>
              <a:rPr lang="en-US" sz="2400" b="1"/>
              <a:t>  </a:t>
            </a:r>
            <a:r>
              <a:rPr lang="en-US" sz="2400" b="1" err="1"/>
              <a:t>perniagaan</a:t>
            </a:r>
            <a:r>
              <a:rPr lang="en-US" sz="2400" b="1"/>
              <a:t> </a:t>
            </a:r>
            <a:r>
              <a:rPr lang="en-US" sz="2400" b="1" err="1"/>
              <a:t>sepanjang</a:t>
            </a:r>
            <a:r>
              <a:rPr lang="en-US" sz="2400" b="1"/>
              <a:t> </a:t>
            </a:r>
            <a:r>
              <a:rPr lang="en-US" sz="2400" b="1" err="1"/>
              <a:t>tempoh</a:t>
            </a:r>
            <a:r>
              <a:rPr lang="en-US" sz="2400" b="1"/>
              <a:t> </a:t>
            </a:r>
            <a:r>
              <a:rPr lang="en-US" sz="2400" b="1" err="1"/>
              <a:t>perakaunan</a:t>
            </a:r>
            <a:r>
              <a:rPr lang="en-US" sz="2400" b="1"/>
              <a:t>.</a:t>
            </a:r>
          </a:p>
        </p:txBody>
      </p:sp>
    </p:spTree>
    <p:extLst>
      <p:ext uri="{BB962C8B-B14F-4D97-AF65-F5344CB8AC3E}">
        <p14:creationId xmlns:p14="http://schemas.microsoft.com/office/powerpoint/2010/main" val="377755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0E91A-A218-1F46-9D02-990B349BF58F}"/>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sz="2600"/>
              <a:t>Batasan perakaunan</a:t>
            </a:r>
            <a:r>
              <a:rPr lang="ms-MY" sz="2600"/>
              <a:t> - Kos manfaat</a:t>
            </a:r>
            <a:endParaRPr lang="en-US" sz="2600"/>
          </a:p>
        </p:txBody>
      </p:sp>
      <p:sp>
        <p:nvSpPr>
          <p:cNvPr id="3" name="Content Placeholder 2">
            <a:extLst>
              <a:ext uri="{FF2B5EF4-FFF2-40B4-BE49-F238E27FC236}">
                <a16:creationId xmlns:a16="http://schemas.microsoft.com/office/drawing/2014/main" id="{9C53E2A5-D0B4-0E4E-91F0-22F89B2723BE}"/>
              </a:ext>
            </a:extLst>
          </p:cNvPr>
          <p:cNvSpPr>
            <a:spLocks noGrp="1"/>
          </p:cNvSpPr>
          <p:nvPr>
            <p:ph idx="1"/>
          </p:nvPr>
        </p:nvSpPr>
        <p:spPr>
          <a:xfrm>
            <a:off x="804671" y="2858703"/>
            <a:ext cx="4947681" cy="3042547"/>
          </a:xfrm>
        </p:spPr>
        <p:txBody>
          <a:bodyPr>
            <a:noAutofit/>
          </a:bodyPr>
          <a:lstStyle/>
          <a:p>
            <a:r>
              <a:rPr lang="en-US" sz="2400" b="1">
                <a:solidFill>
                  <a:schemeClr val="tx1"/>
                </a:solidFill>
              </a:rPr>
              <a:t>Kos penyediaan maklumat hendaklah tidak melebihi daripada  nilai maklumat tersebut kepada pengguna Penyata Kewangan.     </a:t>
            </a:r>
            <a:endParaRPr lang="ms-MY" sz="2400" b="1">
              <a:solidFill>
                <a:schemeClr val="tx1"/>
              </a:solidFill>
            </a:endParaRPr>
          </a:p>
          <a:p>
            <a:r>
              <a:rPr lang="en-US" sz="2400" b="1">
                <a:solidFill>
                  <a:schemeClr val="tx1"/>
                </a:solidFill>
              </a:rPr>
              <a:t>Mengkaji  sejauh  mana  pendapatan dapat dijana daripada  kos yang ditanggung jika suatu projek dilaksanakan. </a:t>
            </a:r>
            <a:endParaRPr lang="ms-MY" sz="2400" b="1">
              <a:solidFill>
                <a:schemeClr val="tx1"/>
              </a:solidFill>
            </a:endParaRPr>
          </a:p>
          <a:p>
            <a:endParaRPr lang="en-US" sz="2400" b="1">
              <a:solidFill>
                <a:schemeClr val="tx1"/>
              </a:solidFill>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433A14-8B5D-B542-BF0A-EFC57B948AD7}"/>
              </a:ext>
            </a:extLst>
          </p:cNvPr>
          <p:cNvPicPr>
            <a:picLocks noChangeAspect="1"/>
          </p:cNvPicPr>
          <p:nvPr/>
        </p:nvPicPr>
        <p:blipFill rotWithShape="1">
          <a:blip r:embed="rId2"/>
          <a:srcRect l="9726" r="39222" b="-1"/>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2627363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E91A-A218-1F46-9D02-990B349BF58F}"/>
              </a:ext>
            </a:extLst>
          </p:cNvPr>
          <p:cNvSpPr>
            <a:spLocks noGrp="1"/>
          </p:cNvSpPr>
          <p:nvPr>
            <p:ph type="title"/>
          </p:nvPr>
        </p:nvSpPr>
        <p:spPr>
          <a:xfrm>
            <a:off x="5445496" y="978776"/>
            <a:ext cx="5925310" cy="1174991"/>
          </a:xfrm>
        </p:spPr>
        <p:txBody>
          <a:bodyPr>
            <a:normAutofit/>
          </a:bodyPr>
          <a:lstStyle/>
          <a:p>
            <a:r>
              <a:rPr lang="en-US" sz="2400"/>
              <a:t>Batasan perakaunan</a:t>
            </a:r>
            <a:r>
              <a:rPr lang="ms-MY" sz="2400"/>
              <a:t> - Kos manfaat</a:t>
            </a:r>
            <a:endParaRPr lang="en-US" sz="2400"/>
          </a:p>
        </p:txBody>
      </p:sp>
      <p:pic>
        <p:nvPicPr>
          <p:cNvPr id="6" name="Picture 5">
            <a:extLst>
              <a:ext uri="{FF2B5EF4-FFF2-40B4-BE49-F238E27FC236}">
                <a16:creationId xmlns:a16="http://schemas.microsoft.com/office/drawing/2014/main" id="{0D4F024D-71D3-9643-99BA-A1AC7768F38F}"/>
              </a:ext>
            </a:extLst>
          </p:cNvPr>
          <p:cNvPicPr>
            <a:picLocks noChangeAspect="1"/>
          </p:cNvPicPr>
          <p:nvPr/>
        </p:nvPicPr>
        <p:blipFill rotWithShape="1">
          <a:blip r:embed="rId2"/>
          <a:srcRect l="38311" r="23489"/>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9C53E2A5-D0B4-0E4E-91F0-22F89B2723BE}"/>
              </a:ext>
            </a:extLst>
          </p:cNvPr>
          <p:cNvSpPr>
            <a:spLocks noGrp="1"/>
          </p:cNvSpPr>
          <p:nvPr>
            <p:ph idx="1"/>
          </p:nvPr>
        </p:nvSpPr>
        <p:spPr>
          <a:xfrm>
            <a:off x="5445496" y="2640692"/>
            <a:ext cx="5925310" cy="3255252"/>
          </a:xfrm>
        </p:spPr>
        <p:txBody>
          <a:bodyPr>
            <a:noAutofit/>
          </a:bodyPr>
          <a:lstStyle/>
          <a:p>
            <a:r>
              <a:rPr lang="en-US" sz="2400" b="1"/>
              <a:t>Hal ini adalah untuk melihat sejauh mana wang yang dibelanjakan berkeupayaan  untuk mendatangkan pendapatan kepada perniagaan. </a:t>
            </a:r>
            <a:endParaRPr lang="ms-MY" sz="2400" b="1"/>
          </a:p>
          <a:p>
            <a:r>
              <a:rPr lang="en-US" sz="2400" b="1"/>
              <a:t>Dengan pendapatan yang optimum dan kos yang minima, perniagaan akan menikmati untung bersih yang  lebih  tinggi  dan mengukuhkan  kedudukan kewangan perniagaan.</a:t>
            </a:r>
          </a:p>
        </p:txBody>
      </p:sp>
    </p:spTree>
    <p:extLst>
      <p:ext uri="{BB962C8B-B14F-4D97-AF65-F5344CB8AC3E}">
        <p14:creationId xmlns:p14="http://schemas.microsoft.com/office/powerpoint/2010/main" val="1868368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A7B5EE9-8BDA-5544-B2CA-A44E8FDDA3E1}"/>
              </a:ext>
            </a:extLst>
          </p:cNvPr>
          <p:cNvPicPr>
            <a:picLocks noChangeAspect="1"/>
          </p:cNvPicPr>
          <p:nvPr/>
        </p:nvPicPr>
        <p:blipFill rotWithShape="1">
          <a:blip r:embed="rId2">
            <a:alphaModFix amt="40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990A68-3690-F442-AB56-8D1CFB3C5D9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en-GB" sz="3600" b="1">
                <a:solidFill>
                  <a:schemeClr val="tx1"/>
                </a:solidFill>
              </a:rPr>
              <a:t>ENTITI PERNIAGAAN</a:t>
            </a:r>
            <a:endParaRPr lang="en-US" sz="3600" b="1" dirty="0">
              <a:solidFill>
                <a:schemeClr val="tx1"/>
              </a:solidFill>
            </a:endParaRPr>
          </a:p>
        </p:txBody>
      </p:sp>
    </p:spTree>
    <p:extLst>
      <p:ext uri="{BB962C8B-B14F-4D97-AF65-F5344CB8AC3E}">
        <p14:creationId xmlns:p14="http://schemas.microsoft.com/office/powerpoint/2010/main" val="3978511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6ABC3C-10C4-4640-9370-5E9F20A9AD68}"/>
              </a:ext>
            </a:extLst>
          </p:cNvPr>
          <p:cNvPicPr>
            <a:picLocks noChangeAspect="1"/>
          </p:cNvPicPr>
          <p:nvPr/>
        </p:nvPicPr>
        <p:blipFill rotWithShape="1">
          <a:blip r:embed="rId2"/>
          <a:srcRect l="6356" r="20795" b="-1"/>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445E9-E4A1-044A-AB6B-7D73548B407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ENTITI PERNIAGAAN</a:t>
            </a:r>
          </a:p>
        </p:txBody>
      </p:sp>
      <p:sp>
        <p:nvSpPr>
          <p:cNvPr id="3" name="Content Placeholder 2">
            <a:extLst>
              <a:ext uri="{FF2B5EF4-FFF2-40B4-BE49-F238E27FC236}">
                <a16:creationId xmlns:a16="http://schemas.microsoft.com/office/drawing/2014/main" id="{79F0A8BF-2D43-2A45-A483-CB08E89C56AC}"/>
              </a:ext>
            </a:extLst>
          </p:cNvPr>
          <p:cNvSpPr>
            <a:spLocks noGrp="1"/>
          </p:cNvSpPr>
          <p:nvPr>
            <p:ph idx="1"/>
          </p:nvPr>
        </p:nvSpPr>
        <p:spPr>
          <a:xfrm>
            <a:off x="643468" y="2638044"/>
            <a:ext cx="3363974" cy="3415622"/>
          </a:xfrm>
        </p:spPr>
        <p:txBody>
          <a:bodyPr>
            <a:normAutofit/>
          </a:bodyPr>
          <a:lstStyle/>
          <a:p>
            <a:r>
              <a:rPr lang="en-US" sz="2400" b="1">
                <a:solidFill>
                  <a:schemeClr val="bg1"/>
                </a:solidFill>
              </a:rPr>
              <a:t>Organisasi didefinisikan sebagai suatu kelompok orang yang bekerjasama dan memberikan komitmen untuk mencapai tujuan yang sama.</a:t>
            </a:r>
          </a:p>
        </p:txBody>
      </p:sp>
    </p:spTree>
    <p:extLst>
      <p:ext uri="{BB962C8B-B14F-4D97-AF65-F5344CB8AC3E}">
        <p14:creationId xmlns:p14="http://schemas.microsoft.com/office/powerpoint/2010/main" val="242005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D9BCAE-8EE8-A949-AFB4-D28850BB23E0}"/>
              </a:ext>
            </a:extLst>
          </p:cNvPr>
          <p:cNvPicPr>
            <a:picLocks noChangeAspect="1"/>
          </p:cNvPicPr>
          <p:nvPr/>
        </p:nvPicPr>
        <p:blipFill rotWithShape="1">
          <a:blip r:embed="rId2">
            <a:alphaModFix amt="40000"/>
          </a:blip>
          <a:srcRect l="1942" r="9169"/>
          <a:stretch/>
        </p:blipFill>
        <p:spPr>
          <a:xfrm>
            <a:off x="20" y="10"/>
            <a:ext cx="12191980" cy="6857990"/>
          </a:xfrm>
          <a:prstGeom prst="rect">
            <a:avLst/>
          </a:prstGeom>
        </p:spPr>
      </p:pic>
      <p:sp>
        <p:nvSpPr>
          <p:cNvPr id="2" name="Title 1">
            <a:extLst>
              <a:ext uri="{FF2B5EF4-FFF2-40B4-BE49-F238E27FC236}">
                <a16:creationId xmlns:a16="http://schemas.microsoft.com/office/drawing/2014/main" id="{48BDDB47-4E15-7D42-BB14-19D7ABC0F3F8}"/>
              </a:ext>
            </a:extLst>
          </p:cNvPr>
          <p:cNvSpPr>
            <a:spLocks noGrp="1"/>
          </p:cNvSpPr>
          <p:nvPr>
            <p:ph type="title"/>
          </p:nvPr>
        </p:nvSpPr>
        <p:spPr>
          <a:xfrm>
            <a:off x="2231136" y="964692"/>
            <a:ext cx="7729728" cy="1188720"/>
          </a:xfrm>
          <a:noFill/>
          <a:ln>
            <a:solidFill>
              <a:srgbClr val="FFFFFF"/>
            </a:solidFill>
          </a:ln>
        </p:spPr>
        <p:txBody>
          <a:bodyPr>
            <a:normAutofit/>
          </a:bodyPr>
          <a:lstStyle/>
          <a:p>
            <a:r>
              <a:rPr lang="en-US">
                <a:solidFill>
                  <a:schemeClr val="tx1"/>
                </a:solidFill>
              </a:rPr>
              <a:t>empat jenis organisasi</a:t>
            </a:r>
          </a:p>
        </p:txBody>
      </p:sp>
      <p:sp>
        <p:nvSpPr>
          <p:cNvPr id="3" name="Content Placeholder 2">
            <a:extLst>
              <a:ext uri="{FF2B5EF4-FFF2-40B4-BE49-F238E27FC236}">
                <a16:creationId xmlns:a16="http://schemas.microsoft.com/office/drawing/2014/main" id="{FD0BA654-C41E-F042-B90B-71AD3B8BB62F}"/>
              </a:ext>
            </a:extLst>
          </p:cNvPr>
          <p:cNvSpPr>
            <a:spLocks noGrp="1"/>
          </p:cNvSpPr>
          <p:nvPr>
            <p:ph idx="1"/>
          </p:nvPr>
        </p:nvSpPr>
        <p:spPr>
          <a:xfrm>
            <a:off x="2231136" y="2638044"/>
            <a:ext cx="7729728" cy="3101983"/>
          </a:xfrm>
        </p:spPr>
        <p:txBody>
          <a:bodyPr>
            <a:normAutofit/>
          </a:bodyPr>
          <a:lstStyle/>
          <a:p>
            <a:r>
              <a:rPr lang="en-US" sz="2800" b="1" err="1"/>
              <a:t>Milikan</a:t>
            </a:r>
            <a:r>
              <a:rPr lang="en-US" sz="2800" b="1"/>
              <a:t> </a:t>
            </a:r>
            <a:r>
              <a:rPr lang="en-US" sz="2800" b="1" err="1"/>
              <a:t>Tunggal</a:t>
            </a:r>
            <a:endParaRPr lang="ms-MY" sz="2800" b="1"/>
          </a:p>
          <a:p>
            <a:r>
              <a:rPr lang="en-US" sz="2800" b="1"/>
              <a:t> </a:t>
            </a:r>
            <a:r>
              <a:rPr lang="en-US" sz="2800" b="1" err="1"/>
              <a:t>Perkongsian</a:t>
            </a:r>
            <a:endParaRPr lang="ms-MY" sz="2800" b="1"/>
          </a:p>
          <a:p>
            <a:r>
              <a:rPr lang="en-US" sz="2800" b="1" err="1"/>
              <a:t>Syarikat</a:t>
            </a:r>
            <a:r>
              <a:rPr lang="en-US" sz="2800" b="1"/>
              <a:t> </a:t>
            </a:r>
            <a:r>
              <a:rPr lang="en-US" sz="2800" b="1" err="1"/>
              <a:t>Berhad</a:t>
            </a:r>
            <a:endParaRPr lang="ms-MY" sz="2800" b="1"/>
          </a:p>
          <a:p>
            <a:r>
              <a:rPr lang="en-US" sz="2800" b="1"/>
              <a:t>Koperasi</a:t>
            </a:r>
          </a:p>
        </p:txBody>
      </p:sp>
    </p:spTree>
    <p:extLst>
      <p:ext uri="{BB962C8B-B14F-4D97-AF65-F5344CB8AC3E}">
        <p14:creationId xmlns:p14="http://schemas.microsoft.com/office/powerpoint/2010/main" val="2415105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73B44-0D2A-BC4D-8DBB-5A98EFD99A49}"/>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500">
                <a:solidFill>
                  <a:schemeClr val="bg1"/>
                </a:solidFill>
              </a:rPr>
              <a:t>Penyata Kewangan yang   telah diaudit</a:t>
            </a:r>
          </a:p>
        </p:txBody>
      </p:sp>
      <p:sp>
        <p:nvSpPr>
          <p:cNvPr id="3" name="Content Placeholder 2">
            <a:extLst>
              <a:ext uri="{FF2B5EF4-FFF2-40B4-BE49-F238E27FC236}">
                <a16:creationId xmlns:a16="http://schemas.microsoft.com/office/drawing/2014/main" id="{26F3704B-2822-C24A-B37A-E26D23F93947}"/>
              </a:ext>
            </a:extLst>
          </p:cNvPr>
          <p:cNvSpPr>
            <a:spLocks noGrp="1"/>
          </p:cNvSpPr>
          <p:nvPr>
            <p:ph idx="1"/>
          </p:nvPr>
        </p:nvSpPr>
        <p:spPr>
          <a:xfrm>
            <a:off x="699777" y="4352544"/>
            <a:ext cx="3415288" cy="1239894"/>
          </a:xfrm>
        </p:spPr>
        <p:txBody>
          <a:bodyPr vert="horz" lIns="91440" tIns="45720" rIns="91440" bIns="45720" rtlCol="0">
            <a:normAutofit/>
          </a:bodyPr>
          <a:lstStyle/>
          <a:p>
            <a:pPr marL="0" indent="0" algn="ctr">
              <a:buNone/>
            </a:pPr>
            <a:r>
              <a:rPr lang="en-US" sz="2400" b="1" kern="1200">
                <a:solidFill>
                  <a:schemeClr val="bg1"/>
                </a:solidFill>
                <a:latin typeface="+mn-lt"/>
                <a:ea typeface="+mn-ea"/>
                <a:cs typeface="+mn-cs"/>
              </a:rPr>
              <a:t>Penyata Kedudukan Kewangan</a:t>
            </a:r>
          </a:p>
        </p:txBody>
      </p:sp>
      <p:pic>
        <p:nvPicPr>
          <p:cNvPr id="5" name="Picture 5">
            <a:extLst>
              <a:ext uri="{FF2B5EF4-FFF2-40B4-BE49-F238E27FC236}">
                <a16:creationId xmlns:a16="http://schemas.microsoft.com/office/drawing/2014/main" id="{18734162-A7E3-A64F-8816-BE46CB756F63}"/>
              </a:ext>
            </a:extLst>
          </p:cNvPr>
          <p:cNvPicPr>
            <a:picLocks noChangeAspect="1"/>
          </p:cNvPicPr>
          <p:nvPr/>
        </p:nvPicPr>
        <p:blipFill>
          <a:blip r:embed="rId2"/>
          <a:stretch>
            <a:fillRect/>
          </a:stretch>
        </p:blipFill>
        <p:spPr>
          <a:xfrm>
            <a:off x="6543103" y="643467"/>
            <a:ext cx="3760088" cy="5410199"/>
          </a:xfrm>
          <a:prstGeom prst="rect">
            <a:avLst/>
          </a:prstGeom>
        </p:spPr>
      </p:pic>
    </p:spTree>
    <p:extLst>
      <p:ext uri="{BB962C8B-B14F-4D97-AF65-F5344CB8AC3E}">
        <p14:creationId xmlns:p14="http://schemas.microsoft.com/office/powerpoint/2010/main" val="279098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B826683-8BC2-3949-98F8-6A940B8D54EB}"/>
              </a:ext>
            </a:extLst>
          </p:cNvPr>
          <p:cNvPicPr>
            <a:picLocks noChangeAspect="1"/>
          </p:cNvPicPr>
          <p:nvPr/>
        </p:nvPicPr>
        <p:blipFill>
          <a:blip r:embed="rId2"/>
          <a:stretch>
            <a:fillRect/>
          </a:stretch>
        </p:blipFill>
        <p:spPr>
          <a:xfrm>
            <a:off x="1510353" y="1124712"/>
            <a:ext cx="9171294" cy="4608576"/>
          </a:xfrm>
          <a:prstGeom prst="rect">
            <a:avLst/>
          </a:prstGeom>
        </p:spPr>
      </p:pic>
    </p:spTree>
    <p:extLst>
      <p:ext uri="{BB962C8B-B14F-4D97-AF65-F5344CB8AC3E}">
        <p14:creationId xmlns:p14="http://schemas.microsoft.com/office/powerpoint/2010/main" val="132149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B826683-8BC2-3949-98F8-6A940B8D54EB}"/>
              </a:ext>
            </a:extLst>
          </p:cNvPr>
          <p:cNvPicPr>
            <a:picLocks noChangeAspect="1"/>
          </p:cNvPicPr>
          <p:nvPr/>
        </p:nvPicPr>
        <p:blipFill rotWithShape="1">
          <a:blip r:embed="rId2"/>
          <a:srcRect b="83879"/>
          <a:stretch/>
        </p:blipFill>
        <p:spPr>
          <a:xfrm>
            <a:off x="1510353" y="818077"/>
            <a:ext cx="9171294" cy="742935"/>
          </a:xfrm>
          <a:prstGeom prst="rect">
            <a:avLst/>
          </a:prstGeom>
        </p:spPr>
      </p:pic>
      <p:pic>
        <p:nvPicPr>
          <p:cNvPr id="2" name="Picture 2">
            <a:extLst>
              <a:ext uri="{FF2B5EF4-FFF2-40B4-BE49-F238E27FC236}">
                <a16:creationId xmlns:a16="http://schemas.microsoft.com/office/drawing/2014/main" id="{18E17667-7551-FE45-9542-565552531A83}"/>
              </a:ext>
            </a:extLst>
          </p:cNvPr>
          <p:cNvPicPr>
            <a:picLocks noChangeAspect="1"/>
          </p:cNvPicPr>
          <p:nvPr/>
        </p:nvPicPr>
        <p:blipFill rotWithShape="1">
          <a:blip r:embed="rId3"/>
          <a:srcRect t="3379"/>
          <a:stretch/>
        </p:blipFill>
        <p:spPr>
          <a:xfrm>
            <a:off x="1422549" y="1574417"/>
            <a:ext cx="9346902" cy="4321688"/>
          </a:xfrm>
          <a:prstGeom prst="rect">
            <a:avLst/>
          </a:prstGeom>
        </p:spPr>
      </p:pic>
    </p:spTree>
    <p:extLst>
      <p:ext uri="{BB962C8B-B14F-4D97-AF65-F5344CB8AC3E}">
        <p14:creationId xmlns:p14="http://schemas.microsoft.com/office/powerpoint/2010/main" val="340099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B826683-8BC2-3949-98F8-6A940B8D54EB}"/>
              </a:ext>
            </a:extLst>
          </p:cNvPr>
          <p:cNvPicPr>
            <a:picLocks noChangeAspect="1"/>
          </p:cNvPicPr>
          <p:nvPr/>
        </p:nvPicPr>
        <p:blipFill rotWithShape="1">
          <a:blip r:embed="rId2"/>
          <a:srcRect b="83879"/>
          <a:stretch/>
        </p:blipFill>
        <p:spPr>
          <a:xfrm>
            <a:off x="1510353" y="818077"/>
            <a:ext cx="9171294" cy="742935"/>
          </a:xfrm>
          <a:prstGeom prst="rect">
            <a:avLst/>
          </a:prstGeom>
        </p:spPr>
      </p:pic>
      <p:pic>
        <p:nvPicPr>
          <p:cNvPr id="3" name="Picture 4">
            <a:extLst>
              <a:ext uri="{FF2B5EF4-FFF2-40B4-BE49-F238E27FC236}">
                <a16:creationId xmlns:a16="http://schemas.microsoft.com/office/drawing/2014/main" id="{32AE6B41-69E8-9F43-BAA6-56F7A3B76AF9}"/>
              </a:ext>
            </a:extLst>
          </p:cNvPr>
          <p:cNvPicPr>
            <a:picLocks noChangeAspect="1"/>
          </p:cNvPicPr>
          <p:nvPr/>
        </p:nvPicPr>
        <p:blipFill>
          <a:blip r:embed="rId3"/>
          <a:stretch>
            <a:fillRect/>
          </a:stretch>
        </p:blipFill>
        <p:spPr>
          <a:xfrm>
            <a:off x="1510353" y="1658467"/>
            <a:ext cx="9171294" cy="1355364"/>
          </a:xfrm>
          <a:prstGeom prst="rect">
            <a:avLst/>
          </a:prstGeom>
        </p:spPr>
      </p:pic>
      <p:pic>
        <p:nvPicPr>
          <p:cNvPr id="5" name="Picture 5">
            <a:extLst>
              <a:ext uri="{FF2B5EF4-FFF2-40B4-BE49-F238E27FC236}">
                <a16:creationId xmlns:a16="http://schemas.microsoft.com/office/drawing/2014/main" id="{02FE6D32-CB65-5C4A-91CA-1ED2E6F44F62}"/>
              </a:ext>
            </a:extLst>
          </p:cNvPr>
          <p:cNvPicPr>
            <a:picLocks noChangeAspect="1"/>
          </p:cNvPicPr>
          <p:nvPr/>
        </p:nvPicPr>
        <p:blipFill>
          <a:blip r:embed="rId4"/>
          <a:stretch>
            <a:fillRect/>
          </a:stretch>
        </p:blipFill>
        <p:spPr>
          <a:xfrm>
            <a:off x="1510353" y="3013831"/>
            <a:ext cx="9180184" cy="2887134"/>
          </a:xfrm>
          <a:prstGeom prst="rect">
            <a:avLst/>
          </a:prstGeom>
        </p:spPr>
      </p:pic>
    </p:spTree>
    <p:extLst>
      <p:ext uri="{BB962C8B-B14F-4D97-AF65-F5344CB8AC3E}">
        <p14:creationId xmlns:p14="http://schemas.microsoft.com/office/powerpoint/2010/main" val="217032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B826683-8BC2-3949-98F8-6A940B8D54EB}"/>
              </a:ext>
            </a:extLst>
          </p:cNvPr>
          <p:cNvPicPr>
            <a:picLocks noChangeAspect="1"/>
          </p:cNvPicPr>
          <p:nvPr/>
        </p:nvPicPr>
        <p:blipFill rotWithShape="1">
          <a:blip r:embed="rId2"/>
          <a:srcRect b="83879"/>
          <a:stretch/>
        </p:blipFill>
        <p:spPr>
          <a:xfrm>
            <a:off x="1052921" y="1266433"/>
            <a:ext cx="10046112" cy="813801"/>
          </a:xfrm>
          <a:prstGeom prst="rect">
            <a:avLst/>
          </a:prstGeom>
        </p:spPr>
      </p:pic>
      <p:pic>
        <p:nvPicPr>
          <p:cNvPr id="2" name="Picture 5">
            <a:extLst>
              <a:ext uri="{FF2B5EF4-FFF2-40B4-BE49-F238E27FC236}">
                <a16:creationId xmlns:a16="http://schemas.microsoft.com/office/drawing/2014/main" id="{C0A43653-DE8F-D241-BCC8-3ED0A5823C16}"/>
              </a:ext>
            </a:extLst>
          </p:cNvPr>
          <p:cNvPicPr>
            <a:picLocks noChangeAspect="1"/>
          </p:cNvPicPr>
          <p:nvPr/>
        </p:nvPicPr>
        <p:blipFill>
          <a:blip r:embed="rId3"/>
          <a:stretch>
            <a:fillRect/>
          </a:stretch>
        </p:blipFill>
        <p:spPr>
          <a:xfrm>
            <a:off x="1133013" y="2080234"/>
            <a:ext cx="9966020" cy="3224301"/>
          </a:xfrm>
          <a:prstGeom prst="rect">
            <a:avLst/>
          </a:prstGeom>
        </p:spPr>
      </p:pic>
    </p:spTree>
    <p:extLst>
      <p:ext uri="{BB962C8B-B14F-4D97-AF65-F5344CB8AC3E}">
        <p14:creationId xmlns:p14="http://schemas.microsoft.com/office/powerpoint/2010/main" val="70697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B826683-8BC2-3949-98F8-6A940B8D54EB}"/>
              </a:ext>
            </a:extLst>
          </p:cNvPr>
          <p:cNvPicPr>
            <a:picLocks noChangeAspect="1"/>
          </p:cNvPicPr>
          <p:nvPr/>
        </p:nvPicPr>
        <p:blipFill rotWithShape="1">
          <a:blip r:embed="rId2"/>
          <a:srcRect b="83879"/>
          <a:stretch/>
        </p:blipFill>
        <p:spPr>
          <a:xfrm>
            <a:off x="1052921" y="1266433"/>
            <a:ext cx="10046112" cy="813801"/>
          </a:xfrm>
          <a:prstGeom prst="rect">
            <a:avLst/>
          </a:prstGeom>
        </p:spPr>
      </p:pic>
      <p:pic>
        <p:nvPicPr>
          <p:cNvPr id="3" name="Picture 4">
            <a:extLst>
              <a:ext uri="{FF2B5EF4-FFF2-40B4-BE49-F238E27FC236}">
                <a16:creationId xmlns:a16="http://schemas.microsoft.com/office/drawing/2014/main" id="{1161EA13-B27B-1340-8D61-6A4D47E16BC4}"/>
              </a:ext>
            </a:extLst>
          </p:cNvPr>
          <p:cNvPicPr>
            <a:picLocks noChangeAspect="1"/>
          </p:cNvPicPr>
          <p:nvPr/>
        </p:nvPicPr>
        <p:blipFill>
          <a:blip r:embed="rId3"/>
          <a:stretch>
            <a:fillRect/>
          </a:stretch>
        </p:blipFill>
        <p:spPr>
          <a:xfrm>
            <a:off x="1092967" y="2080234"/>
            <a:ext cx="10006066" cy="3548950"/>
          </a:xfrm>
          <a:prstGeom prst="rect">
            <a:avLst/>
          </a:prstGeom>
        </p:spPr>
      </p:pic>
    </p:spTree>
    <p:extLst>
      <p:ext uri="{BB962C8B-B14F-4D97-AF65-F5344CB8AC3E}">
        <p14:creationId xmlns:p14="http://schemas.microsoft.com/office/powerpoint/2010/main" val="107884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A7B5EE9-8BDA-5544-B2CA-A44E8FDDA3E1}"/>
              </a:ext>
            </a:extLst>
          </p:cNvPr>
          <p:cNvPicPr>
            <a:picLocks noChangeAspect="1"/>
          </p:cNvPicPr>
          <p:nvPr/>
        </p:nvPicPr>
        <p:blipFill rotWithShape="1">
          <a:blip r:embed="rId2">
            <a:alphaModFix amt="40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990A68-3690-F442-AB56-8D1CFB3C5D9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en-GB" sz="3600" b="1" dirty="0">
                <a:solidFill>
                  <a:schemeClr val="tx1"/>
                </a:solidFill>
              </a:rPr>
              <a:t>TAMAT</a:t>
            </a:r>
            <a:endParaRPr lang="en-US" sz="3600" b="1" dirty="0">
              <a:solidFill>
                <a:schemeClr val="tx1"/>
              </a:solidFill>
            </a:endParaRPr>
          </a:p>
        </p:txBody>
      </p:sp>
    </p:spTree>
    <p:extLst>
      <p:ext uri="{BB962C8B-B14F-4D97-AF65-F5344CB8AC3E}">
        <p14:creationId xmlns:p14="http://schemas.microsoft.com/office/powerpoint/2010/main" val="33460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7EF3E-E8B0-214B-96B8-83C7C7494DC6}"/>
              </a:ext>
            </a:extLst>
          </p:cNvPr>
          <p:cNvSpPr>
            <a:spLocks noGrp="1"/>
          </p:cNvSpPr>
          <p:nvPr>
            <p:ph type="title"/>
          </p:nvPr>
        </p:nvSpPr>
        <p:spPr>
          <a:xfrm>
            <a:off x="5445496" y="978776"/>
            <a:ext cx="5925310" cy="1174991"/>
          </a:xfrm>
        </p:spPr>
        <p:txBody>
          <a:bodyPr>
            <a:normAutofit/>
          </a:bodyPr>
          <a:lstStyle/>
          <a:p>
            <a:r>
              <a:rPr lang="en-US" sz="2400"/>
              <a:t>Ciri Kualitatif Penyata Kewangan</a:t>
            </a:r>
          </a:p>
        </p:txBody>
      </p:sp>
      <p:pic>
        <p:nvPicPr>
          <p:cNvPr id="6" name="Picture 5">
            <a:extLst>
              <a:ext uri="{FF2B5EF4-FFF2-40B4-BE49-F238E27FC236}">
                <a16:creationId xmlns:a16="http://schemas.microsoft.com/office/drawing/2014/main" id="{40E0FDD9-CA9F-DA42-AE2B-B2C331C62935}"/>
              </a:ext>
            </a:extLst>
          </p:cNvPr>
          <p:cNvPicPr>
            <a:picLocks noChangeAspect="1"/>
          </p:cNvPicPr>
          <p:nvPr/>
        </p:nvPicPr>
        <p:blipFill rotWithShape="1">
          <a:blip r:embed="rId2"/>
          <a:srcRect l="29423" r="25245"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908BE9AC-8AA9-4B4A-8E93-532C8AEF2F5A}"/>
              </a:ext>
            </a:extLst>
          </p:cNvPr>
          <p:cNvSpPr>
            <a:spLocks noGrp="1"/>
          </p:cNvSpPr>
          <p:nvPr>
            <p:ph idx="1"/>
          </p:nvPr>
        </p:nvSpPr>
        <p:spPr>
          <a:xfrm>
            <a:off x="5445496" y="2640692"/>
            <a:ext cx="5925310" cy="3255252"/>
          </a:xfrm>
        </p:spPr>
        <p:txBody>
          <a:bodyPr>
            <a:normAutofit/>
          </a:bodyPr>
          <a:lstStyle/>
          <a:p>
            <a:r>
              <a:rPr lang="en-US" sz="2400" b="1" err="1"/>
              <a:t>Penyata</a:t>
            </a:r>
            <a:r>
              <a:rPr lang="en-US" sz="2400" b="1"/>
              <a:t>  </a:t>
            </a:r>
            <a:r>
              <a:rPr lang="en-US" sz="2400" b="1" err="1"/>
              <a:t>Kewangan</a:t>
            </a:r>
            <a:r>
              <a:rPr lang="en-US" sz="2400" b="1"/>
              <a:t>  </a:t>
            </a:r>
            <a:r>
              <a:rPr lang="en-US" sz="2400" b="1" err="1"/>
              <a:t>menggambarkan</a:t>
            </a:r>
            <a:r>
              <a:rPr lang="en-US" sz="2400" b="1"/>
              <a:t>  </a:t>
            </a:r>
            <a:r>
              <a:rPr lang="en-US" sz="2400" b="1" err="1"/>
              <a:t>keadaan</a:t>
            </a:r>
            <a:r>
              <a:rPr lang="en-US" sz="2400" b="1"/>
              <a:t> dan </a:t>
            </a:r>
            <a:r>
              <a:rPr lang="en-US" sz="2400" b="1" err="1"/>
              <a:t>perjalanan</a:t>
            </a:r>
            <a:r>
              <a:rPr lang="en-US" sz="2400" b="1"/>
              <a:t> </a:t>
            </a:r>
            <a:r>
              <a:rPr lang="en-US" sz="2400" b="1" err="1"/>
              <a:t>perniagaan</a:t>
            </a:r>
            <a:r>
              <a:rPr lang="en-US" sz="2400" b="1"/>
              <a:t>  </a:t>
            </a:r>
            <a:r>
              <a:rPr lang="en-US" sz="2400" b="1" err="1"/>
              <a:t>sesebuah</a:t>
            </a:r>
            <a:r>
              <a:rPr lang="en-US" sz="2400" b="1"/>
              <a:t> </a:t>
            </a:r>
            <a:r>
              <a:rPr lang="en-US" sz="2400" b="1" err="1"/>
              <a:t>syarikat</a:t>
            </a:r>
            <a:r>
              <a:rPr lang="en-US" sz="2400" b="1"/>
              <a:t>. </a:t>
            </a:r>
            <a:endParaRPr lang="ms-MY" sz="2400" b="1"/>
          </a:p>
          <a:p>
            <a:r>
              <a:rPr lang="ms-MY" sz="2400" b="1"/>
              <a:t>P</a:t>
            </a:r>
            <a:r>
              <a:rPr lang="en-US" sz="2400" b="1" err="1"/>
              <a:t>enyata</a:t>
            </a:r>
            <a:r>
              <a:rPr lang="en-US" sz="2400" b="1"/>
              <a:t> </a:t>
            </a:r>
            <a:r>
              <a:rPr lang="en-US" sz="2400" b="1" err="1"/>
              <a:t>Kewangan</a:t>
            </a:r>
            <a:r>
              <a:rPr lang="en-US" sz="2400" b="1"/>
              <a:t> yang </a:t>
            </a:r>
            <a:r>
              <a:rPr lang="en-US" sz="2400" b="1" err="1"/>
              <a:t>disediakan</a:t>
            </a:r>
            <a:r>
              <a:rPr lang="en-US" sz="2400" b="1"/>
              <a:t> </a:t>
            </a:r>
            <a:r>
              <a:rPr lang="en-US" sz="2400" b="1" err="1"/>
              <a:t>dengan</a:t>
            </a:r>
            <a:r>
              <a:rPr lang="en-US" sz="2400" b="1"/>
              <a:t> </a:t>
            </a:r>
            <a:r>
              <a:rPr lang="en-US" sz="2400" b="1" err="1"/>
              <a:t>baik</a:t>
            </a:r>
            <a:r>
              <a:rPr lang="en-US" sz="2400" b="1"/>
              <a:t> akan </a:t>
            </a:r>
            <a:r>
              <a:rPr lang="en-US" sz="2400" b="1" err="1"/>
              <a:t>memastikan</a:t>
            </a:r>
            <a:r>
              <a:rPr lang="en-US" sz="2400" b="1"/>
              <a:t> </a:t>
            </a:r>
            <a:r>
              <a:rPr lang="en-US" sz="2400" b="1" err="1"/>
              <a:t>maklumat</a:t>
            </a:r>
            <a:r>
              <a:rPr lang="en-US" sz="2400" b="1"/>
              <a:t> </a:t>
            </a:r>
            <a:r>
              <a:rPr lang="en-US" sz="2400" b="1" err="1"/>
              <a:t>di</a:t>
            </a:r>
            <a:r>
              <a:rPr lang="en-US" sz="2400" b="1"/>
              <a:t> </a:t>
            </a:r>
            <a:r>
              <a:rPr lang="en-US" sz="2400" b="1" err="1"/>
              <a:t>dalamnya</a:t>
            </a:r>
            <a:r>
              <a:rPr lang="en-US" sz="2400" b="1"/>
              <a:t> </a:t>
            </a:r>
            <a:r>
              <a:rPr lang="en-US" sz="2400" b="1" err="1"/>
              <a:t>berguna</a:t>
            </a:r>
            <a:r>
              <a:rPr lang="en-US" sz="2400" b="1"/>
              <a:t> </a:t>
            </a:r>
            <a:r>
              <a:rPr lang="en-US" sz="2400" b="1" err="1"/>
              <a:t>kepada</a:t>
            </a:r>
            <a:r>
              <a:rPr lang="en-US" sz="2400" b="1"/>
              <a:t> </a:t>
            </a:r>
            <a:r>
              <a:rPr lang="en-US" sz="2400" b="1" err="1"/>
              <a:t>pelbagai</a:t>
            </a:r>
            <a:r>
              <a:rPr lang="en-US" sz="2400" b="1"/>
              <a:t> </a:t>
            </a:r>
            <a:r>
              <a:rPr lang="en-US" sz="2400" b="1" err="1"/>
              <a:t>pengguna</a:t>
            </a:r>
            <a:r>
              <a:rPr lang="en-US" sz="2400" b="1"/>
              <a:t>. </a:t>
            </a:r>
          </a:p>
        </p:txBody>
      </p:sp>
    </p:spTree>
    <p:extLst>
      <p:ext uri="{BB962C8B-B14F-4D97-AF65-F5344CB8AC3E}">
        <p14:creationId xmlns:p14="http://schemas.microsoft.com/office/powerpoint/2010/main" val="823095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32053C49-70F9-7344-A0C2-85B9C4318404}"/>
              </a:ext>
            </a:extLst>
          </p:cNvPr>
          <p:cNvPicPr>
            <a:picLocks noChangeAspect="1"/>
          </p:cNvPicPr>
          <p:nvPr/>
        </p:nvPicPr>
        <p:blipFill>
          <a:blip r:embed="rId2"/>
          <a:stretch>
            <a:fillRect/>
          </a:stretch>
        </p:blipFill>
        <p:spPr>
          <a:xfrm>
            <a:off x="2971541" y="1124712"/>
            <a:ext cx="6248918" cy="4608576"/>
          </a:xfrm>
          <a:prstGeom prst="rect">
            <a:avLst/>
          </a:prstGeom>
        </p:spPr>
      </p:pic>
    </p:spTree>
    <p:extLst>
      <p:ext uri="{BB962C8B-B14F-4D97-AF65-F5344CB8AC3E}">
        <p14:creationId xmlns:p14="http://schemas.microsoft.com/office/powerpoint/2010/main" val="202979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199187A-4327-7847-A352-D322BD3B2B00}"/>
              </a:ext>
            </a:extLst>
          </p:cNvPr>
          <p:cNvPicPr>
            <a:picLocks noChangeAspect="1"/>
          </p:cNvPicPr>
          <p:nvPr/>
        </p:nvPicPr>
        <p:blipFill rotWithShape="1">
          <a:blip r:embed="rId2"/>
          <a:srcRect r="45020"/>
          <a:stretch/>
        </p:blipFill>
        <p:spPr>
          <a:xfrm>
            <a:off x="4650909" y="10"/>
            <a:ext cx="7541090" cy="6857989"/>
          </a:xfrm>
          <a:prstGeom prst="rect">
            <a:avLst/>
          </a:prstGeom>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D62C7-9558-5440-802A-F971A18C4D30}"/>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Ciri Kualitatif Asas</a:t>
            </a:r>
          </a:p>
        </p:txBody>
      </p:sp>
      <p:sp>
        <p:nvSpPr>
          <p:cNvPr id="3" name="Content Placeholder 2">
            <a:extLst>
              <a:ext uri="{FF2B5EF4-FFF2-40B4-BE49-F238E27FC236}">
                <a16:creationId xmlns:a16="http://schemas.microsoft.com/office/drawing/2014/main" id="{1480FD12-7A0E-C347-9AD1-6B27A98CB6F6}"/>
              </a:ext>
            </a:extLst>
          </p:cNvPr>
          <p:cNvSpPr>
            <a:spLocks noGrp="1"/>
          </p:cNvSpPr>
          <p:nvPr>
            <p:ph idx="1"/>
          </p:nvPr>
        </p:nvSpPr>
        <p:spPr>
          <a:xfrm>
            <a:off x="643468" y="2638044"/>
            <a:ext cx="3363974" cy="3415622"/>
          </a:xfrm>
        </p:spPr>
        <p:txBody>
          <a:bodyPr>
            <a:normAutofit/>
          </a:bodyPr>
          <a:lstStyle/>
          <a:p>
            <a:r>
              <a:rPr lang="en-US" sz="2400" b="1">
                <a:solidFill>
                  <a:schemeClr val="bg1"/>
                </a:solidFill>
              </a:rPr>
              <a:t>Kerelevanan</a:t>
            </a:r>
            <a:endParaRPr lang="ms-MY" sz="2400" b="1">
              <a:solidFill>
                <a:schemeClr val="bg1"/>
              </a:solidFill>
            </a:endParaRPr>
          </a:p>
          <a:p>
            <a:r>
              <a:rPr lang="en-US" sz="2400" b="1">
                <a:solidFill>
                  <a:schemeClr val="bg1"/>
                </a:solidFill>
              </a:rPr>
              <a:t>Perwakilan benar </a:t>
            </a:r>
          </a:p>
        </p:txBody>
      </p:sp>
    </p:spTree>
    <p:extLst>
      <p:ext uri="{BB962C8B-B14F-4D97-AF65-F5344CB8AC3E}">
        <p14:creationId xmlns:p14="http://schemas.microsoft.com/office/powerpoint/2010/main" val="414360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65</Slides>
  <Notes>0</Notes>
  <HiddenSlides>0</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Parcel</vt:lpstr>
      <vt:lpstr>MODUL 1 PENGENALAN KEPADA PERAKAUNAN bahagian 2</vt:lpstr>
      <vt:lpstr>PENYATA  KEWANGAN</vt:lpstr>
      <vt:lpstr>PENYATA  KEWANGAN</vt:lpstr>
      <vt:lpstr>PowerPoint Presentation</vt:lpstr>
      <vt:lpstr>Penyata Kewangan yang   telah diaudit</vt:lpstr>
      <vt:lpstr>Penyata Kewangan yang   telah diaudit</vt:lpstr>
      <vt:lpstr>Ciri Kualitatif Penyata Kewangan</vt:lpstr>
      <vt:lpstr>PowerPoint Presentation</vt:lpstr>
      <vt:lpstr>Ciri Kualitatif Asas</vt:lpstr>
      <vt:lpstr>Kerelevanan</vt:lpstr>
      <vt:lpstr>Perwakilan benar </vt:lpstr>
      <vt:lpstr>Ciri Kualitatif Tertingkat</vt:lpstr>
      <vt:lpstr>Kebolehbandingan</vt:lpstr>
      <vt:lpstr>Kebolehfahaman</vt:lpstr>
      <vt:lpstr>Kebolehsahan</vt:lpstr>
      <vt:lpstr>Pemasaan</vt:lpstr>
      <vt:lpstr>Membanding Beza Item-item dalam Komponen Penyata Kewangan</vt:lpstr>
      <vt:lpstr>PowerPoint Presentation</vt:lpstr>
      <vt:lpstr>PowerPoint Presentation</vt:lpstr>
      <vt:lpstr>PowerPoint Presentation</vt:lpstr>
      <vt:lpstr>Pihak yang Bertanggungjawab Menyediakan Penyata Kewangan</vt:lpstr>
      <vt:lpstr>Penyedia Penyata Kewangan</vt:lpstr>
      <vt:lpstr>Pemilik Perniagaan </vt:lpstr>
      <vt:lpstr>Pekerja Sendiri</vt:lpstr>
      <vt:lpstr>Pihak Luar</vt:lpstr>
      <vt:lpstr>Pengguna Penyata Kewangan</vt:lpstr>
      <vt:lpstr>Pengguna Penyata Kewangan</vt:lpstr>
      <vt:lpstr>Pengguna Dalaman</vt:lpstr>
      <vt:lpstr>Pengguna Dalaman</vt:lpstr>
      <vt:lpstr>Pemilik perniagaan</vt:lpstr>
      <vt:lpstr>Pihak pengurusan </vt:lpstr>
      <vt:lpstr>Pekerja</vt:lpstr>
      <vt:lpstr>Pengguna Luaran</vt:lpstr>
      <vt:lpstr>Pihak bank </vt:lpstr>
      <vt:lpstr>Pembekal</vt:lpstr>
      <vt:lpstr>Agensi kerajaan</vt:lpstr>
      <vt:lpstr>Pemegang saham</vt:lpstr>
      <vt:lpstr>ANDAIAN, PRINSIP DAN BATASAN DALAM PERAKAUNAN</vt:lpstr>
      <vt:lpstr>Andaian Perakaunan</vt:lpstr>
      <vt:lpstr>Entiti berasingan</vt:lpstr>
      <vt:lpstr>CONTOH Entiti berasingan</vt:lpstr>
      <vt:lpstr>Usaha berterusan </vt:lpstr>
      <vt:lpstr>CONTOH Usaha berterusan </vt:lpstr>
      <vt:lpstr>Wang sebagai ukuran </vt:lpstr>
      <vt:lpstr>CONTOH Wang sebagai ukuran </vt:lpstr>
      <vt:lpstr>Tempoh perakaunan </vt:lpstr>
      <vt:lpstr>CONTOH Tempoh perakaunan </vt:lpstr>
      <vt:lpstr>Prinsip  Perakaunan</vt:lpstr>
      <vt:lpstr>Ketekalan</vt:lpstr>
      <vt:lpstr>CONTOH Ketekalan</vt:lpstr>
      <vt:lpstr>Prinsip kos </vt:lpstr>
      <vt:lpstr>CONTOH Prinsip kos </vt:lpstr>
      <vt:lpstr>Pengiktirafan hasil dan belanja </vt:lpstr>
      <vt:lpstr>CONTOH Pengiktirafan hasil dan belanja </vt:lpstr>
      <vt:lpstr>Batasan perakaunan - Kos manfaat</vt:lpstr>
      <vt:lpstr>Batasan perakaunan - Kos manfaat</vt:lpstr>
      <vt:lpstr>ENTITI PERNIAGAAN</vt:lpstr>
      <vt:lpstr>ENTITI PERNIAGAAN</vt:lpstr>
      <vt:lpstr>empat jenis organisasi</vt:lpstr>
      <vt:lpstr>PowerPoint Presentation</vt:lpstr>
      <vt:lpstr>PowerPoint Presentation</vt:lpstr>
      <vt:lpstr>PowerPoint Presentation</vt:lpstr>
      <vt:lpstr>PowerPoint Presentation</vt:lpstr>
      <vt:lpstr>PowerPoint Presentation</vt:lpstr>
      <vt:lpstr>TAMAT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1 PENGENALAN KEPADA PERAKAUNAN</dc:title>
  <dc:creator>NORAZILA BINTI KHALID Moe</dc:creator>
  <cp:lastModifiedBy>NORAZILA BINTI KHALID Moe</cp:lastModifiedBy>
  <cp:revision>7</cp:revision>
  <dcterms:created xsi:type="dcterms:W3CDTF">2021-07-06T13:23:36Z</dcterms:created>
  <dcterms:modified xsi:type="dcterms:W3CDTF">2021-07-07T03:25:50Z</dcterms:modified>
</cp:coreProperties>
</file>