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5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8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648570-A241-F346-AB8F-527E0ADF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72D289C-3FA2-4E6E-964E-B52C692A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464" y="0"/>
            <a:ext cx="10777537" cy="6858000"/>
          </a:xfrm>
          <a:custGeom>
            <a:avLst/>
            <a:gdLst>
              <a:gd name="connsiteX0" fmla="*/ 0 w 10777537"/>
              <a:gd name="connsiteY0" fmla="*/ 0 h 6858000"/>
              <a:gd name="connsiteX1" fmla="*/ 10777537 w 10777537"/>
              <a:gd name="connsiteY1" fmla="*/ 0 h 6858000"/>
              <a:gd name="connsiteX2" fmla="*/ 10777537 w 10777537"/>
              <a:gd name="connsiteY2" fmla="*/ 6858000 h 6858000"/>
              <a:gd name="connsiteX3" fmla="*/ 0 w 10777537"/>
              <a:gd name="connsiteY3" fmla="*/ 6858000 h 6858000"/>
              <a:gd name="connsiteX4" fmla="*/ 23812 w 10777537"/>
              <a:gd name="connsiteY4" fmla="*/ 6769100 h 6858000"/>
              <a:gd name="connsiteX5" fmla="*/ 47625 w 10777537"/>
              <a:gd name="connsiteY5" fmla="*/ 6681788 h 6858000"/>
              <a:gd name="connsiteX6" fmla="*/ 74612 w 10777537"/>
              <a:gd name="connsiteY6" fmla="*/ 6596063 h 6858000"/>
              <a:gd name="connsiteX7" fmla="*/ 104775 w 10777537"/>
              <a:gd name="connsiteY7" fmla="*/ 6513513 h 6858000"/>
              <a:gd name="connsiteX8" fmla="*/ 141287 w 10777537"/>
              <a:gd name="connsiteY8" fmla="*/ 6435725 h 6858000"/>
              <a:gd name="connsiteX9" fmla="*/ 184150 w 10777537"/>
              <a:gd name="connsiteY9" fmla="*/ 6362700 h 6858000"/>
              <a:gd name="connsiteX10" fmla="*/ 230188 w 10777537"/>
              <a:gd name="connsiteY10" fmla="*/ 6300788 h 6858000"/>
              <a:gd name="connsiteX11" fmla="*/ 282575 w 10777537"/>
              <a:gd name="connsiteY11" fmla="*/ 6243638 h 6858000"/>
              <a:gd name="connsiteX12" fmla="*/ 339725 w 10777537"/>
              <a:gd name="connsiteY12" fmla="*/ 6188075 h 6858000"/>
              <a:gd name="connsiteX13" fmla="*/ 403225 w 10777537"/>
              <a:gd name="connsiteY13" fmla="*/ 6134100 h 6858000"/>
              <a:gd name="connsiteX14" fmla="*/ 466725 w 10777537"/>
              <a:gd name="connsiteY14" fmla="*/ 6084888 h 6858000"/>
              <a:gd name="connsiteX15" fmla="*/ 533400 w 10777537"/>
              <a:gd name="connsiteY15" fmla="*/ 6032500 h 6858000"/>
              <a:gd name="connsiteX16" fmla="*/ 601663 w 10777537"/>
              <a:gd name="connsiteY16" fmla="*/ 5983288 h 6858000"/>
              <a:gd name="connsiteX17" fmla="*/ 666750 w 10777537"/>
              <a:gd name="connsiteY17" fmla="*/ 5930900 h 6858000"/>
              <a:gd name="connsiteX18" fmla="*/ 731838 w 10777537"/>
              <a:gd name="connsiteY18" fmla="*/ 5878513 h 6858000"/>
              <a:gd name="connsiteX19" fmla="*/ 792163 w 10777537"/>
              <a:gd name="connsiteY19" fmla="*/ 5824538 h 6858000"/>
              <a:gd name="connsiteX20" fmla="*/ 847725 w 10777537"/>
              <a:gd name="connsiteY20" fmla="*/ 5767388 h 6858000"/>
              <a:gd name="connsiteX21" fmla="*/ 896938 w 10777537"/>
              <a:gd name="connsiteY21" fmla="*/ 5707063 h 6858000"/>
              <a:gd name="connsiteX22" fmla="*/ 941388 w 10777537"/>
              <a:gd name="connsiteY22" fmla="*/ 5643563 h 6858000"/>
              <a:gd name="connsiteX23" fmla="*/ 974725 w 10777537"/>
              <a:gd name="connsiteY23" fmla="*/ 5575300 h 6858000"/>
              <a:gd name="connsiteX24" fmla="*/ 1000125 w 10777537"/>
              <a:gd name="connsiteY24" fmla="*/ 5499100 h 6858000"/>
              <a:gd name="connsiteX25" fmla="*/ 1014413 w 10777537"/>
              <a:gd name="connsiteY25" fmla="*/ 5418138 h 6858000"/>
              <a:gd name="connsiteX26" fmla="*/ 1020763 w 10777537"/>
              <a:gd name="connsiteY26" fmla="*/ 5334000 h 6858000"/>
              <a:gd name="connsiteX27" fmla="*/ 1020763 w 10777537"/>
              <a:gd name="connsiteY27" fmla="*/ 5249863 h 6858000"/>
              <a:gd name="connsiteX28" fmla="*/ 1014413 w 10777537"/>
              <a:gd name="connsiteY28" fmla="*/ 5162550 h 6858000"/>
              <a:gd name="connsiteX29" fmla="*/ 1003300 w 10777537"/>
              <a:gd name="connsiteY29" fmla="*/ 5072063 h 6858000"/>
              <a:gd name="connsiteX30" fmla="*/ 990600 w 10777537"/>
              <a:gd name="connsiteY30" fmla="*/ 4983163 h 6858000"/>
              <a:gd name="connsiteX31" fmla="*/ 979488 w 10777537"/>
              <a:gd name="connsiteY31" fmla="*/ 4894263 h 6858000"/>
              <a:gd name="connsiteX32" fmla="*/ 968375 w 10777537"/>
              <a:gd name="connsiteY32" fmla="*/ 4805363 h 6858000"/>
              <a:gd name="connsiteX33" fmla="*/ 960438 w 10777537"/>
              <a:gd name="connsiteY33" fmla="*/ 4714875 h 6858000"/>
              <a:gd name="connsiteX34" fmla="*/ 957263 w 10777537"/>
              <a:gd name="connsiteY34" fmla="*/ 4627563 h 6858000"/>
              <a:gd name="connsiteX35" fmla="*/ 962025 w 10777537"/>
              <a:gd name="connsiteY35" fmla="*/ 4543425 h 6858000"/>
              <a:gd name="connsiteX36" fmla="*/ 973138 w 10777537"/>
              <a:gd name="connsiteY36" fmla="*/ 4459288 h 6858000"/>
              <a:gd name="connsiteX37" fmla="*/ 993775 w 10777537"/>
              <a:gd name="connsiteY37" fmla="*/ 4381500 h 6858000"/>
              <a:gd name="connsiteX38" fmla="*/ 1022350 w 10777537"/>
              <a:gd name="connsiteY38" fmla="*/ 4302125 h 6858000"/>
              <a:gd name="connsiteX39" fmla="*/ 1057275 w 10777537"/>
              <a:gd name="connsiteY39" fmla="*/ 4224338 h 6858000"/>
              <a:gd name="connsiteX40" fmla="*/ 1098550 w 10777537"/>
              <a:gd name="connsiteY40" fmla="*/ 4146550 h 6858000"/>
              <a:gd name="connsiteX41" fmla="*/ 1143000 w 10777537"/>
              <a:gd name="connsiteY41" fmla="*/ 4068763 h 6858000"/>
              <a:gd name="connsiteX42" fmla="*/ 1189038 w 10777537"/>
              <a:gd name="connsiteY42" fmla="*/ 3989388 h 6858000"/>
              <a:gd name="connsiteX43" fmla="*/ 1235075 w 10777537"/>
              <a:gd name="connsiteY43" fmla="*/ 3913188 h 6858000"/>
              <a:gd name="connsiteX44" fmla="*/ 1277938 w 10777537"/>
              <a:gd name="connsiteY44" fmla="*/ 3833813 h 6858000"/>
              <a:gd name="connsiteX45" fmla="*/ 1317625 w 10777537"/>
              <a:gd name="connsiteY45" fmla="*/ 3756025 h 6858000"/>
              <a:gd name="connsiteX46" fmla="*/ 1350963 w 10777537"/>
              <a:gd name="connsiteY46" fmla="*/ 3673475 h 6858000"/>
              <a:gd name="connsiteX47" fmla="*/ 1377950 w 10777537"/>
              <a:gd name="connsiteY47" fmla="*/ 3592513 h 6858000"/>
              <a:gd name="connsiteX48" fmla="*/ 1393825 w 10777537"/>
              <a:gd name="connsiteY48" fmla="*/ 3511550 h 6858000"/>
              <a:gd name="connsiteX49" fmla="*/ 1400175 w 10777537"/>
              <a:gd name="connsiteY49" fmla="*/ 3429000 h 6858000"/>
              <a:gd name="connsiteX50" fmla="*/ 1393825 w 10777537"/>
              <a:gd name="connsiteY50" fmla="*/ 3346450 h 6858000"/>
              <a:gd name="connsiteX51" fmla="*/ 1377950 w 10777537"/>
              <a:gd name="connsiteY51" fmla="*/ 3265488 h 6858000"/>
              <a:gd name="connsiteX52" fmla="*/ 1350963 w 10777537"/>
              <a:gd name="connsiteY52" fmla="*/ 3184525 h 6858000"/>
              <a:gd name="connsiteX53" fmla="*/ 1317625 w 10777537"/>
              <a:gd name="connsiteY53" fmla="*/ 3101975 h 6858000"/>
              <a:gd name="connsiteX54" fmla="*/ 1277938 w 10777537"/>
              <a:gd name="connsiteY54" fmla="*/ 3024188 h 6858000"/>
              <a:gd name="connsiteX55" fmla="*/ 1235075 w 10777537"/>
              <a:gd name="connsiteY55" fmla="*/ 2944813 h 6858000"/>
              <a:gd name="connsiteX56" fmla="*/ 1189038 w 10777537"/>
              <a:gd name="connsiteY56" fmla="*/ 2868613 h 6858000"/>
              <a:gd name="connsiteX57" fmla="*/ 1143000 w 10777537"/>
              <a:gd name="connsiteY57" fmla="*/ 2789238 h 6858000"/>
              <a:gd name="connsiteX58" fmla="*/ 1098550 w 10777537"/>
              <a:gd name="connsiteY58" fmla="*/ 2711450 h 6858000"/>
              <a:gd name="connsiteX59" fmla="*/ 1057275 w 10777537"/>
              <a:gd name="connsiteY59" fmla="*/ 2633663 h 6858000"/>
              <a:gd name="connsiteX60" fmla="*/ 1022350 w 10777537"/>
              <a:gd name="connsiteY60" fmla="*/ 2555875 h 6858000"/>
              <a:gd name="connsiteX61" fmla="*/ 993775 w 10777537"/>
              <a:gd name="connsiteY61" fmla="*/ 2476500 h 6858000"/>
              <a:gd name="connsiteX62" fmla="*/ 973138 w 10777537"/>
              <a:gd name="connsiteY62" fmla="*/ 2398713 h 6858000"/>
              <a:gd name="connsiteX63" fmla="*/ 962025 w 10777537"/>
              <a:gd name="connsiteY63" fmla="*/ 2314575 h 6858000"/>
              <a:gd name="connsiteX64" fmla="*/ 957263 w 10777537"/>
              <a:gd name="connsiteY64" fmla="*/ 2230438 h 6858000"/>
              <a:gd name="connsiteX65" fmla="*/ 960438 w 10777537"/>
              <a:gd name="connsiteY65" fmla="*/ 2143125 h 6858000"/>
              <a:gd name="connsiteX66" fmla="*/ 968375 w 10777537"/>
              <a:gd name="connsiteY66" fmla="*/ 2052638 h 6858000"/>
              <a:gd name="connsiteX67" fmla="*/ 979488 w 10777537"/>
              <a:gd name="connsiteY67" fmla="*/ 1963738 h 6858000"/>
              <a:gd name="connsiteX68" fmla="*/ 990600 w 10777537"/>
              <a:gd name="connsiteY68" fmla="*/ 1874838 h 6858000"/>
              <a:gd name="connsiteX69" fmla="*/ 1003300 w 10777537"/>
              <a:gd name="connsiteY69" fmla="*/ 1785938 h 6858000"/>
              <a:gd name="connsiteX70" fmla="*/ 1014413 w 10777537"/>
              <a:gd name="connsiteY70" fmla="*/ 1695450 h 6858000"/>
              <a:gd name="connsiteX71" fmla="*/ 1020763 w 10777537"/>
              <a:gd name="connsiteY71" fmla="*/ 1608138 h 6858000"/>
              <a:gd name="connsiteX72" fmla="*/ 1020763 w 10777537"/>
              <a:gd name="connsiteY72" fmla="*/ 1524000 h 6858000"/>
              <a:gd name="connsiteX73" fmla="*/ 1014413 w 10777537"/>
              <a:gd name="connsiteY73" fmla="*/ 1439863 h 6858000"/>
              <a:gd name="connsiteX74" fmla="*/ 1000125 w 10777537"/>
              <a:gd name="connsiteY74" fmla="*/ 1358900 h 6858000"/>
              <a:gd name="connsiteX75" fmla="*/ 974725 w 10777537"/>
              <a:gd name="connsiteY75" fmla="*/ 1282700 h 6858000"/>
              <a:gd name="connsiteX76" fmla="*/ 941388 w 10777537"/>
              <a:gd name="connsiteY76" fmla="*/ 1214438 h 6858000"/>
              <a:gd name="connsiteX77" fmla="*/ 896938 w 10777537"/>
              <a:gd name="connsiteY77" fmla="*/ 1150938 h 6858000"/>
              <a:gd name="connsiteX78" fmla="*/ 847725 w 10777537"/>
              <a:gd name="connsiteY78" fmla="*/ 1090613 h 6858000"/>
              <a:gd name="connsiteX79" fmla="*/ 792163 w 10777537"/>
              <a:gd name="connsiteY79" fmla="*/ 1033463 h 6858000"/>
              <a:gd name="connsiteX80" fmla="*/ 731838 w 10777537"/>
              <a:gd name="connsiteY80" fmla="*/ 979488 h 6858000"/>
              <a:gd name="connsiteX81" fmla="*/ 666750 w 10777537"/>
              <a:gd name="connsiteY81" fmla="*/ 927100 h 6858000"/>
              <a:gd name="connsiteX82" fmla="*/ 601663 w 10777537"/>
              <a:gd name="connsiteY82" fmla="*/ 874713 h 6858000"/>
              <a:gd name="connsiteX83" fmla="*/ 533400 w 10777537"/>
              <a:gd name="connsiteY83" fmla="*/ 825500 h 6858000"/>
              <a:gd name="connsiteX84" fmla="*/ 466725 w 10777537"/>
              <a:gd name="connsiteY84" fmla="*/ 773113 h 6858000"/>
              <a:gd name="connsiteX85" fmla="*/ 403225 w 10777537"/>
              <a:gd name="connsiteY85" fmla="*/ 723900 h 6858000"/>
              <a:gd name="connsiteX86" fmla="*/ 339725 w 10777537"/>
              <a:gd name="connsiteY86" fmla="*/ 669925 h 6858000"/>
              <a:gd name="connsiteX87" fmla="*/ 282575 w 10777537"/>
              <a:gd name="connsiteY87" fmla="*/ 614363 h 6858000"/>
              <a:gd name="connsiteX88" fmla="*/ 230188 w 10777537"/>
              <a:gd name="connsiteY88" fmla="*/ 557213 h 6858000"/>
              <a:gd name="connsiteX89" fmla="*/ 184150 w 10777537"/>
              <a:gd name="connsiteY89" fmla="*/ 495300 h 6858000"/>
              <a:gd name="connsiteX90" fmla="*/ 141287 w 10777537"/>
              <a:gd name="connsiteY90" fmla="*/ 422275 h 6858000"/>
              <a:gd name="connsiteX91" fmla="*/ 104775 w 10777537"/>
              <a:gd name="connsiteY91" fmla="*/ 344488 h 6858000"/>
              <a:gd name="connsiteX92" fmla="*/ 74612 w 10777537"/>
              <a:gd name="connsiteY92" fmla="*/ 261938 h 6858000"/>
              <a:gd name="connsiteX93" fmla="*/ 47625 w 10777537"/>
              <a:gd name="connsiteY93" fmla="*/ 176213 h 6858000"/>
              <a:gd name="connsiteX94" fmla="*/ 23812 w 10777537"/>
              <a:gd name="connsiteY94" fmla="*/ 88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777537" h="6858000">
                <a:moveTo>
                  <a:pt x="0" y="0"/>
                </a:moveTo>
                <a:lnTo>
                  <a:pt x="10777537" y="0"/>
                </a:lnTo>
                <a:lnTo>
                  <a:pt x="10777537" y="6858000"/>
                </a:lnTo>
                <a:lnTo>
                  <a:pt x="0" y="6858000"/>
                </a:lnTo>
                <a:lnTo>
                  <a:pt x="23812" y="6769100"/>
                </a:lnTo>
                <a:lnTo>
                  <a:pt x="47625" y="6681788"/>
                </a:lnTo>
                <a:lnTo>
                  <a:pt x="74612" y="6596063"/>
                </a:lnTo>
                <a:lnTo>
                  <a:pt x="104775" y="6513513"/>
                </a:lnTo>
                <a:lnTo>
                  <a:pt x="141287" y="6435725"/>
                </a:lnTo>
                <a:lnTo>
                  <a:pt x="184150" y="6362700"/>
                </a:lnTo>
                <a:lnTo>
                  <a:pt x="230188" y="6300788"/>
                </a:lnTo>
                <a:lnTo>
                  <a:pt x="282575" y="6243638"/>
                </a:lnTo>
                <a:lnTo>
                  <a:pt x="339725" y="6188075"/>
                </a:lnTo>
                <a:lnTo>
                  <a:pt x="403225" y="6134100"/>
                </a:lnTo>
                <a:lnTo>
                  <a:pt x="466725" y="6084888"/>
                </a:lnTo>
                <a:lnTo>
                  <a:pt x="533400" y="6032500"/>
                </a:lnTo>
                <a:lnTo>
                  <a:pt x="601663" y="5983288"/>
                </a:lnTo>
                <a:lnTo>
                  <a:pt x="666750" y="5930900"/>
                </a:lnTo>
                <a:lnTo>
                  <a:pt x="731838" y="5878513"/>
                </a:lnTo>
                <a:lnTo>
                  <a:pt x="792163" y="5824538"/>
                </a:lnTo>
                <a:lnTo>
                  <a:pt x="847725" y="5767388"/>
                </a:lnTo>
                <a:lnTo>
                  <a:pt x="896938" y="5707063"/>
                </a:lnTo>
                <a:lnTo>
                  <a:pt x="941388" y="5643563"/>
                </a:lnTo>
                <a:lnTo>
                  <a:pt x="974725" y="5575300"/>
                </a:lnTo>
                <a:lnTo>
                  <a:pt x="1000125" y="5499100"/>
                </a:lnTo>
                <a:lnTo>
                  <a:pt x="1014413" y="5418138"/>
                </a:lnTo>
                <a:lnTo>
                  <a:pt x="1020763" y="5334000"/>
                </a:lnTo>
                <a:lnTo>
                  <a:pt x="1020763" y="5249863"/>
                </a:lnTo>
                <a:lnTo>
                  <a:pt x="1014413" y="5162550"/>
                </a:lnTo>
                <a:lnTo>
                  <a:pt x="1003300" y="5072063"/>
                </a:lnTo>
                <a:lnTo>
                  <a:pt x="990600" y="4983163"/>
                </a:lnTo>
                <a:lnTo>
                  <a:pt x="979488" y="4894263"/>
                </a:lnTo>
                <a:lnTo>
                  <a:pt x="968375" y="4805363"/>
                </a:lnTo>
                <a:lnTo>
                  <a:pt x="960438" y="4714875"/>
                </a:lnTo>
                <a:lnTo>
                  <a:pt x="957263" y="4627563"/>
                </a:lnTo>
                <a:lnTo>
                  <a:pt x="962025" y="4543425"/>
                </a:lnTo>
                <a:lnTo>
                  <a:pt x="973138" y="4459288"/>
                </a:lnTo>
                <a:lnTo>
                  <a:pt x="993775" y="4381500"/>
                </a:lnTo>
                <a:lnTo>
                  <a:pt x="1022350" y="4302125"/>
                </a:lnTo>
                <a:lnTo>
                  <a:pt x="1057275" y="4224338"/>
                </a:lnTo>
                <a:lnTo>
                  <a:pt x="1098550" y="4146550"/>
                </a:lnTo>
                <a:lnTo>
                  <a:pt x="1143000" y="4068763"/>
                </a:lnTo>
                <a:lnTo>
                  <a:pt x="1189038" y="3989388"/>
                </a:lnTo>
                <a:lnTo>
                  <a:pt x="1235075" y="3913188"/>
                </a:lnTo>
                <a:lnTo>
                  <a:pt x="1277938" y="3833813"/>
                </a:lnTo>
                <a:lnTo>
                  <a:pt x="1317625" y="3756025"/>
                </a:lnTo>
                <a:lnTo>
                  <a:pt x="1350963" y="3673475"/>
                </a:lnTo>
                <a:lnTo>
                  <a:pt x="1377950" y="3592513"/>
                </a:lnTo>
                <a:lnTo>
                  <a:pt x="1393825" y="3511550"/>
                </a:lnTo>
                <a:lnTo>
                  <a:pt x="1400175" y="3429000"/>
                </a:lnTo>
                <a:lnTo>
                  <a:pt x="1393825" y="3346450"/>
                </a:lnTo>
                <a:lnTo>
                  <a:pt x="1377950" y="3265488"/>
                </a:lnTo>
                <a:lnTo>
                  <a:pt x="1350963" y="3184525"/>
                </a:lnTo>
                <a:lnTo>
                  <a:pt x="1317625" y="3101975"/>
                </a:lnTo>
                <a:lnTo>
                  <a:pt x="1277938" y="3024188"/>
                </a:lnTo>
                <a:lnTo>
                  <a:pt x="1235075" y="2944813"/>
                </a:lnTo>
                <a:lnTo>
                  <a:pt x="1189038" y="2868613"/>
                </a:lnTo>
                <a:lnTo>
                  <a:pt x="1143000" y="2789238"/>
                </a:lnTo>
                <a:lnTo>
                  <a:pt x="1098550" y="2711450"/>
                </a:lnTo>
                <a:lnTo>
                  <a:pt x="1057275" y="2633663"/>
                </a:lnTo>
                <a:lnTo>
                  <a:pt x="1022350" y="2555875"/>
                </a:lnTo>
                <a:lnTo>
                  <a:pt x="993775" y="2476500"/>
                </a:lnTo>
                <a:lnTo>
                  <a:pt x="973138" y="2398713"/>
                </a:lnTo>
                <a:lnTo>
                  <a:pt x="962025" y="2314575"/>
                </a:lnTo>
                <a:lnTo>
                  <a:pt x="957263" y="2230438"/>
                </a:lnTo>
                <a:lnTo>
                  <a:pt x="960438" y="2143125"/>
                </a:lnTo>
                <a:lnTo>
                  <a:pt x="968375" y="2052638"/>
                </a:lnTo>
                <a:lnTo>
                  <a:pt x="979488" y="1963738"/>
                </a:lnTo>
                <a:lnTo>
                  <a:pt x="990600" y="1874838"/>
                </a:lnTo>
                <a:lnTo>
                  <a:pt x="1003300" y="1785938"/>
                </a:lnTo>
                <a:lnTo>
                  <a:pt x="1014413" y="1695450"/>
                </a:lnTo>
                <a:lnTo>
                  <a:pt x="1020763" y="1608138"/>
                </a:lnTo>
                <a:lnTo>
                  <a:pt x="1020763" y="1524000"/>
                </a:lnTo>
                <a:lnTo>
                  <a:pt x="1014413" y="1439863"/>
                </a:lnTo>
                <a:lnTo>
                  <a:pt x="1000125" y="1358900"/>
                </a:lnTo>
                <a:lnTo>
                  <a:pt x="974725" y="1282700"/>
                </a:lnTo>
                <a:lnTo>
                  <a:pt x="941388" y="1214438"/>
                </a:lnTo>
                <a:lnTo>
                  <a:pt x="896938" y="1150938"/>
                </a:lnTo>
                <a:lnTo>
                  <a:pt x="847725" y="1090613"/>
                </a:lnTo>
                <a:lnTo>
                  <a:pt x="792163" y="1033463"/>
                </a:lnTo>
                <a:lnTo>
                  <a:pt x="731838" y="979488"/>
                </a:lnTo>
                <a:lnTo>
                  <a:pt x="666750" y="927100"/>
                </a:lnTo>
                <a:lnTo>
                  <a:pt x="601663" y="874713"/>
                </a:lnTo>
                <a:lnTo>
                  <a:pt x="533400" y="825500"/>
                </a:lnTo>
                <a:lnTo>
                  <a:pt x="466725" y="773113"/>
                </a:lnTo>
                <a:lnTo>
                  <a:pt x="403225" y="723900"/>
                </a:lnTo>
                <a:lnTo>
                  <a:pt x="339725" y="669925"/>
                </a:lnTo>
                <a:lnTo>
                  <a:pt x="282575" y="614363"/>
                </a:lnTo>
                <a:lnTo>
                  <a:pt x="230188" y="557213"/>
                </a:lnTo>
                <a:lnTo>
                  <a:pt x="184150" y="495300"/>
                </a:lnTo>
                <a:lnTo>
                  <a:pt x="141287" y="422275"/>
                </a:lnTo>
                <a:lnTo>
                  <a:pt x="104775" y="344488"/>
                </a:lnTo>
                <a:lnTo>
                  <a:pt x="74612" y="261938"/>
                </a:lnTo>
                <a:lnTo>
                  <a:pt x="47625" y="176213"/>
                </a:lnTo>
                <a:lnTo>
                  <a:pt x="23812" y="889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5D12-7F21-5549-8DB2-B156AD294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567" y="961539"/>
            <a:ext cx="8045373" cy="4394988"/>
          </a:xfrm>
        </p:spPr>
        <p:txBody>
          <a:bodyPr>
            <a:normAutofit/>
          </a:bodyPr>
          <a:lstStyle/>
          <a:p>
            <a:pPr algn="l"/>
            <a:r>
              <a:rPr lang="ms-MY" sz="4800" dirty="0"/>
              <a:t>MODUL 2 KLASIFIKASI AKAUN DAN PERSAMAAN PERAKAUNAN </a:t>
            </a:r>
            <a:br>
              <a:rPr lang="en-GB" sz="4800" dirty="0"/>
            </a:br>
            <a:r>
              <a:rPr lang="en-GB" sz="4800" dirty="0" err="1"/>
              <a:t>Bahagian</a:t>
            </a:r>
            <a:r>
              <a:rPr lang="en-GB" sz="4800" dirty="0"/>
              <a:t> 2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7B77B-D395-CA4F-8AA6-36BECDDBD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566" y="5030197"/>
            <a:ext cx="7966051" cy="128786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>
                <a:solidFill>
                  <a:schemeClr val="tx1"/>
                </a:solidFill>
              </a:rPr>
              <a:t>Prinsip Perakaunan Tingkatan 4 KSSM </a:t>
            </a:r>
          </a:p>
          <a:p>
            <a:pPr algn="l">
              <a:lnSpc>
                <a:spcPct val="90000"/>
              </a:lnSpc>
            </a:pPr>
            <a:r>
              <a:rPr lang="en-GB">
                <a:solidFill>
                  <a:schemeClr val="tx1"/>
                </a:solidFill>
              </a:rPr>
              <a:t>Oleh Cikgu Norazila Khalid </a:t>
            </a:r>
          </a:p>
          <a:p>
            <a:pPr algn="l">
              <a:lnSpc>
                <a:spcPct val="90000"/>
              </a:lnSpc>
            </a:pPr>
            <a:r>
              <a:rPr lang="en-GB">
                <a:solidFill>
                  <a:schemeClr val="tx1"/>
                </a:solidFill>
              </a:rPr>
              <a:t>Smk Ulu Tiram, Johor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EABA7E7F-0502-421C-8626-3B630F27C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4382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3485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3634F4-CDE4-1C4A-81C5-47DF7821A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10" y="643467"/>
            <a:ext cx="10468980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281047D-E3D2-CA40-BEFA-32BF9FC2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69" y="643467"/>
            <a:ext cx="10197061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2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1E1C52-CC40-FF49-AC04-57A3AF99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4383"/>
            <a:ext cx="10905066" cy="38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9875E0-1092-984D-A59C-AD77C7A7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47959"/>
            <a:ext cx="10905066" cy="35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4FB2FD-FA78-FA43-B01F-A4621F02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80" y="1167273"/>
            <a:ext cx="8957335" cy="45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DA1BC4-511E-EC45-9457-CF6EBAAB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80" y="988126"/>
            <a:ext cx="8957335" cy="48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6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CC32ECC-8264-FF4B-BEF9-E9FD477E2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14"/>
          <a:stretch/>
        </p:blipFill>
        <p:spPr>
          <a:xfrm>
            <a:off x="1778550" y="4359038"/>
            <a:ext cx="9327496" cy="1650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D956C-51D4-EB4D-825E-AFCE2946B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06"/>
          <a:stretch/>
        </p:blipFill>
        <p:spPr>
          <a:xfrm>
            <a:off x="1778550" y="751939"/>
            <a:ext cx="9327496" cy="36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AE687C-A655-A640-B248-BBF7B2BE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80" y="1525567"/>
            <a:ext cx="8957335" cy="38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AA6742-4C30-BE4B-AE95-442331D1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15" y="160868"/>
            <a:ext cx="8810151" cy="61891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BA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660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BA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7BBE0C8-198D-FD45-9CD3-EB56CE1B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21" y="292100"/>
            <a:ext cx="9575797" cy="62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0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648570-A241-F346-AB8F-527E0ADF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72D289C-3FA2-4E6E-964E-B52C692A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464" y="0"/>
            <a:ext cx="10777537" cy="6858000"/>
          </a:xfrm>
          <a:custGeom>
            <a:avLst/>
            <a:gdLst>
              <a:gd name="connsiteX0" fmla="*/ 0 w 10777537"/>
              <a:gd name="connsiteY0" fmla="*/ 0 h 6858000"/>
              <a:gd name="connsiteX1" fmla="*/ 10777537 w 10777537"/>
              <a:gd name="connsiteY1" fmla="*/ 0 h 6858000"/>
              <a:gd name="connsiteX2" fmla="*/ 10777537 w 10777537"/>
              <a:gd name="connsiteY2" fmla="*/ 6858000 h 6858000"/>
              <a:gd name="connsiteX3" fmla="*/ 0 w 10777537"/>
              <a:gd name="connsiteY3" fmla="*/ 6858000 h 6858000"/>
              <a:gd name="connsiteX4" fmla="*/ 23812 w 10777537"/>
              <a:gd name="connsiteY4" fmla="*/ 6769100 h 6858000"/>
              <a:gd name="connsiteX5" fmla="*/ 47625 w 10777537"/>
              <a:gd name="connsiteY5" fmla="*/ 6681788 h 6858000"/>
              <a:gd name="connsiteX6" fmla="*/ 74612 w 10777537"/>
              <a:gd name="connsiteY6" fmla="*/ 6596063 h 6858000"/>
              <a:gd name="connsiteX7" fmla="*/ 104775 w 10777537"/>
              <a:gd name="connsiteY7" fmla="*/ 6513513 h 6858000"/>
              <a:gd name="connsiteX8" fmla="*/ 141287 w 10777537"/>
              <a:gd name="connsiteY8" fmla="*/ 6435725 h 6858000"/>
              <a:gd name="connsiteX9" fmla="*/ 184150 w 10777537"/>
              <a:gd name="connsiteY9" fmla="*/ 6362700 h 6858000"/>
              <a:gd name="connsiteX10" fmla="*/ 230188 w 10777537"/>
              <a:gd name="connsiteY10" fmla="*/ 6300788 h 6858000"/>
              <a:gd name="connsiteX11" fmla="*/ 282575 w 10777537"/>
              <a:gd name="connsiteY11" fmla="*/ 6243638 h 6858000"/>
              <a:gd name="connsiteX12" fmla="*/ 339725 w 10777537"/>
              <a:gd name="connsiteY12" fmla="*/ 6188075 h 6858000"/>
              <a:gd name="connsiteX13" fmla="*/ 403225 w 10777537"/>
              <a:gd name="connsiteY13" fmla="*/ 6134100 h 6858000"/>
              <a:gd name="connsiteX14" fmla="*/ 466725 w 10777537"/>
              <a:gd name="connsiteY14" fmla="*/ 6084888 h 6858000"/>
              <a:gd name="connsiteX15" fmla="*/ 533400 w 10777537"/>
              <a:gd name="connsiteY15" fmla="*/ 6032500 h 6858000"/>
              <a:gd name="connsiteX16" fmla="*/ 601663 w 10777537"/>
              <a:gd name="connsiteY16" fmla="*/ 5983288 h 6858000"/>
              <a:gd name="connsiteX17" fmla="*/ 666750 w 10777537"/>
              <a:gd name="connsiteY17" fmla="*/ 5930900 h 6858000"/>
              <a:gd name="connsiteX18" fmla="*/ 731838 w 10777537"/>
              <a:gd name="connsiteY18" fmla="*/ 5878513 h 6858000"/>
              <a:gd name="connsiteX19" fmla="*/ 792163 w 10777537"/>
              <a:gd name="connsiteY19" fmla="*/ 5824538 h 6858000"/>
              <a:gd name="connsiteX20" fmla="*/ 847725 w 10777537"/>
              <a:gd name="connsiteY20" fmla="*/ 5767388 h 6858000"/>
              <a:gd name="connsiteX21" fmla="*/ 896938 w 10777537"/>
              <a:gd name="connsiteY21" fmla="*/ 5707063 h 6858000"/>
              <a:gd name="connsiteX22" fmla="*/ 941388 w 10777537"/>
              <a:gd name="connsiteY22" fmla="*/ 5643563 h 6858000"/>
              <a:gd name="connsiteX23" fmla="*/ 974725 w 10777537"/>
              <a:gd name="connsiteY23" fmla="*/ 5575300 h 6858000"/>
              <a:gd name="connsiteX24" fmla="*/ 1000125 w 10777537"/>
              <a:gd name="connsiteY24" fmla="*/ 5499100 h 6858000"/>
              <a:gd name="connsiteX25" fmla="*/ 1014413 w 10777537"/>
              <a:gd name="connsiteY25" fmla="*/ 5418138 h 6858000"/>
              <a:gd name="connsiteX26" fmla="*/ 1020763 w 10777537"/>
              <a:gd name="connsiteY26" fmla="*/ 5334000 h 6858000"/>
              <a:gd name="connsiteX27" fmla="*/ 1020763 w 10777537"/>
              <a:gd name="connsiteY27" fmla="*/ 5249863 h 6858000"/>
              <a:gd name="connsiteX28" fmla="*/ 1014413 w 10777537"/>
              <a:gd name="connsiteY28" fmla="*/ 5162550 h 6858000"/>
              <a:gd name="connsiteX29" fmla="*/ 1003300 w 10777537"/>
              <a:gd name="connsiteY29" fmla="*/ 5072063 h 6858000"/>
              <a:gd name="connsiteX30" fmla="*/ 990600 w 10777537"/>
              <a:gd name="connsiteY30" fmla="*/ 4983163 h 6858000"/>
              <a:gd name="connsiteX31" fmla="*/ 979488 w 10777537"/>
              <a:gd name="connsiteY31" fmla="*/ 4894263 h 6858000"/>
              <a:gd name="connsiteX32" fmla="*/ 968375 w 10777537"/>
              <a:gd name="connsiteY32" fmla="*/ 4805363 h 6858000"/>
              <a:gd name="connsiteX33" fmla="*/ 960438 w 10777537"/>
              <a:gd name="connsiteY33" fmla="*/ 4714875 h 6858000"/>
              <a:gd name="connsiteX34" fmla="*/ 957263 w 10777537"/>
              <a:gd name="connsiteY34" fmla="*/ 4627563 h 6858000"/>
              <a:gd name="connsiteX35" fmla="*/ 962025 w 10777537"/>
              <a:gd name="connsiteY35" fmla="*/ 4543425 h 6858000"/>
              <a:gd name="connsiteX36" fmla="*/ 973138 w 10777537"/>
              <a:gd name="connsiteY36" fmla="*/ 4459288 h 6858000"/>
              <a:gd name="connsiteX37" fmla="*/ 993775 w 10777537"/>
              <a:gd name="connsiteY37" fmla="*/ 4381500 h 6858000"/>
              <a:gd name="connsiteX38" fmla="*/ 1022350 w 10777537"/>
              <a:gd name="connsiteY38" fmla="*/ 4302125 h 6858000"/>
              <a:gd name="connsiteX39" fmla="*/ 1057275 w 10777537"/>
              <a:gd name="connsiteY39" fmla="*/ 4224338 h 6858000"/>
              <a:gd name="connsiteX40" fmla="*/ 1098550 w 10777537"/>
              <a:gd name="connsiteY40" fmla="*/ 4146550 h 6858000"/>
              <a:gd name="connsiteX41" fmla="*/ 1143000 w 10777537"/>
              <a:gd name="connsiteY41" fmla="*/ 4068763 h 6858000"/>
              <a:gd name="connsiteX42" fmla="*/ 1189038 w 10777537"/>
              <a:gd name="connsiteY42" fmla="*/ 3989388 h 6858000"/>
              <a:gd name="connsiteX43" fmla="*/ 1235075 w 10777537"/>
              <a:gd name="connsiteY43" fmla="*/ 3913188 h 6858000"/>
              <a:gd name="connsiteX44" fmla="*/ 1277938 w 10777537"/>
              <a:gd name="connsiteY44" fmla="*/ 3833813 h 6858000"/>
              <a:gd name="connsiteX45" fmla="*/ 1317625 w 10777537"/>
              <a:gd name="connsiteY45" fmla="*/ 3756025 h 6858000"/>
              <a:gd name="connsiteX46" fmla="*/ 1350963 w 10777537"/>
              <a:gd name="connsiteY46" fmla="*/ 3673475 h 6858000"/>
              <a:gd name="connsiteX47" fmla="*/ 1377950 w 10777537"/>
              <a:gd name="connsiteY47" fmla="*/ 3592513 h 6858000"/>
              <a:gd name="connsiteX48" fmla="*/ 1393825 w 10777537"/>
              <a:gd name="connsiteY48" fmla="*/ 3511550 h 6858000"/>
              <a:gd name="connsiteX49" fmla="*/ 1400175 w 10777537"/>
              <a:gd name="connsiteY49" fmla="*/ 3429000 h 6858000"/>
              <a:gd name="connsiteX50" fmla="*/ 1393825 w 10777537"/>
              <a:gd name="connsiteY50" fmla="*/ 3346450 h 6858000"/>
              <a:gd name="connsiteX51" fmla="*/ 1377950 w 10777537"/>
              <a:gd name="connsiteY51" fmla="*/ 3265488 h 6858000"/>
              <a:gd name="connsiteX52" fmla="*/ 1350963 w 10777537"/>
              <a:gd name="connsiteY52" fmla="*/ 3184525 h 6858000"/>
              <a:gd name="connsiteX53" fmla="*/ 1317625 w 10777537"/>
              <a:gd name="connsiteY53" fmla="*/ 3101975 h 6858000"/>
              <a:gd name="connsiteX54" fmla="*/ 1277938 w 10777537"/>
              <a:gd name="connsiteY54" fmla="*/ 3024188 h 6858000"/>
              <a:gd name="connsiteX55" fmla="*/ 1235075 w 10777537"/>
              <a:gd name="connsiteY55" fmla="*/ 2944813 h 6858000"/>
              <a:gd name="connsiteX56" fmla="*/ 1189038 w 10777537"/>
              <a:gd name="connsiteY56" fmla="*/ 2868613 h 6858000"/>
              <a:gd name="connsiteX57" fmla="*/ 1143000 w 10777537"/>
              <a:gd name="connsiteY57" fmla="*/ 2789238 h 6858000"/>
              <a:gd name="connsiteX58" fmla="*/ 1098550 w 10777537"/>
              <a:gd name="connsiteY58" fmla="*/ 2711450 h 6858000"/>
              <a:gd name="connsiteX59" fmla="*/ 1057275 w 10777537"/>
              <a:gd name="connsiteY59" fmla="*/ 2633663 h 6858000"/>
              <a:gd name="connsiteX60" fmla="*/ 1022350 w 10777537"/>
              <a:gd name="connsiteY60" fmla="*/ 2555875 h 6858000"/>
              <a:gd name="connsiteX61" fmla="*/ 993775 w 10777537"/>
              <a:gd name="connsiteY61" fmla="*/ 2476500 h 6858000"/>
              <a:gd name="connsiteX62" fmla="*/ 973138 w 10777537"/>
              <a:gd name="connsiteY62" fmla="*/ 2398713 h 6858000"/>
              <a:gd name="connsiteX63" fmla="*/ 962025 w 10777537"/>
              <a:gd name="connsiteY63" fmla="*/ 2314575 h 6858000"/>
              <a:gd name="connsiteX64" fmla="*/ 957263 w 10777537"/>
              <a:gd name="connsiteY64" fmla="*/ 2230438 h 6858000"/>
              <a:gd name="connsiteX65" fmla="*/ 960438 w 10777537"/>
              <a:gd name="connsiteY65" fmla="*/ 2143125 h 6858000"/>
              <a:gd name="connsiteX66" fmla="*/ 968375 w 10777537"/>
              <a:gd name="connsiteY66" fmla="*/ 2052638 h 6858000"/>
              <a:gd name="connsiteX67" fmla="*/ 979488 w 10777537"/>
              <a:gd name="connsiteY67" fmla="*/ 1963738 h 6858000"/>
              <a:gd name="connsiteX68" fmla="*/ 990600 w 10777537"/>
              <a:gd name="connsiteY68" fmla="*/ 1874838 h 6858000"/>
              <a:gd name="connsiteX69" fmla="*/ 1003300 w 10777537"/>
              <a:gd name="connsiteY69" fmla="*/ 1785938 h 6858000"/>
              <a:gd name="connsiteX70" fmla="*/ 1014413 w 10777537"/>
              <a:gd name="connsiteY70" fmla="*/ 1695450 h 6858000"/>
              <a:gd name="connsiteX71" fmla="*/ 1020763 w 10777537"/>
              <a:gd name="connsiteY71" fmla="*/ 1608138 h 6858000"/>
              <a:gd name="connsiteX72" fmla="*/ 1020763 w 10777537"/>
              <a:gd name="connsiteY72" fmla="*/ 1524000 h 6858000"/>
              <a:gd name="connsiteX73" fmla="*/ 1014413 w 10777537"/>
              <a:gd name="connsiteY73" fmla="*/ 1439863 h 6858000"/>
              <a:gd name="connsiteX74" fmla="*/ 1000125 w 10777537"/>
              <a:gd name="connsiteY74" fmla="*/ 1358900 h 6858000"/>
              <a:gd name="connsiteX75" fmla="*/ 974725 w 10777537"/>
              <a:gd name="connsiteY75" fmla="*/ 1282700 h 6858000"/>
              <a:gd name="connsiteX76" fmla="*/ 941388 w 10777537"/>
              <a:gd name="connsiteY76" fmla="*/ 1214438 h 6858000"/>
              <a:gd name="connsiteX77" fmla="*/ 896938 w 10777537"/>
              <a:gd name="connsiteY77" fmla="*/ 1150938 h 6858000"/>
              <a:gd name="connsiteX78" fmla="*/ 847725 w 10777537"/>
              <a:gd name="connsiteY78" fmla="*/ 1090613 h 6858000"/>
              <a:gd name="connsiteX79" fmla="*/ 792163 w 10777537"/>
              <a:gd name="connsiteY79" fmla="*/ 1033463 h 6858000"/>
              <a:gd name="connsiteX80" fmla="*/ 731838 w 10777537"/>
              <a:gd name="connsiteY80" fmla="*/ 979488 h 6858000"/>
              <a:gd name="connsiteX81" fmla="*/ 666750 w 10777537"/>
              <a:gd name="connsiteY81" fmla="*/ 927100 h 6858000"/>
              <a:gd name="connsiteX82" fmla="*/ 601663 w 10777537"/>
              <a:gd name="connsiteY82" fmla="*/ 874713 h 6858000"/>
              <a:gd name="connsiteX83" fmla="*/ 533400 w 10777537"/>
              <a:gd name="connsiteY83" fmla="*/ 825500 h 6858000"/>
              <a:gd name="connsiteX84" fmla="*/ 466725 w 10777537"/>
              <a:gd name="connsiteY84" fmla="*/ 773113 h 6858000"/>
              <a:gd name="connsiteX85" fmla="*/ 403225 w 10777537"/>
              <a:gd name="connsiteY85" fmla="*/ 723900 h 6858000"/>
              <a:gd name="connsiteX86" fmla="*/ 339725 w 10777537"/>
              <a:gd name="connsiteY86" fmla="*/ 669925 h 6858000"/>
              <a:gd name="connsiteX87" fmla="*/ 282575 w 10777537"/>
              <a:gd name="connsiteY87" fmla="*/ 614363 h 6858000"/>
              <a:gd name="connsiteX88" fmla="*/ 230188 w 10777537"/>
              <a:gd name="connsiteY88" fmla="*/ 557213 h 6858000"/>
              <a:gd name="connsiteX89" fmla="*/ 184150 w 10777537"/>
              <a:gd name="connsiteY89" fmla="*/ 495300 h 6858000"/>
              <a:gd name="connsiteX90" fmla="*/ 141287 w 10777537"/>
              <a:gd name="connsiteY90" fmla="*/ 422275 h 6858000"/>
              <a:gd name="connsiteX91" fmla="*/ 104775 w 10777537"/>
              <a:gd name="connsiteY91" fmla="*/ 344488 h 6858000"/>
              <a:gd name="connsiteX92" fmla="*/ 74612 w 10777537"/>
              <a:gd name="connsiteY92" fmla="*/ 261938 h 6858000"/>
              <a:gd name="connsiteX93" fmla="*/ 47625 w 10777537"/>
              <a:gd name="connsiteY93" fmla="*/ 176213 h 6858000"/>
              <a:gd name="connsiteX94" fmla="*/ 23812 w 10777537"/>
              <a:gd name="connsiteY94" fmla="*/ 88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777537" h="6858000">
                <a:moveTo>
                  <a:pt x="0" y="0"/>
                </a:moveTo>
                <a:lnTo>
                  <a:pt x="10777537" y="0"/>
                </a:lnTo>
                <a:lnTo>
                  <a:pt x="10777537" y="6858000"/>
                </a:lnTo>
                <a:lnTo>
                  <a:pt x="0" y="6858000"/>
                </a:lnTo>
                <a:lnTo>
                  <a:pt x="23812" y="6769100"/>
                </a:lnTo>
                <a:lnTo>
                  <a:pt x="47625" y="6681788"/>
                </a:lnTo>
                <a:lnTo>
                  <a:pt x="74612" y="6596063"/>
                </a:lnTo>
                <a:lnTo>
                  <a:pt x="104775" y="6513513"/>
                </a:lnTo>
                <a:lnTo>
                  <a:pt x="141287" y="6435725"/>
                </a:lnTo>
                <a:lnTo>
                  <a:pt x="184150" y="6362700"/>
                </a:lnTo>
                <a:lnTo>
                  <a:pt x="230188" y="6300788"/>
                </a:lnTo>
                <a:lnTo>
                  <a:pt x="282575" y="6243638"/>
                </a:lnTo>
                <a:lnTo>
                  <a:pt x="339725" y="6188075"/>
                </a:lnTo>
                <a:lnTo>
                  <a:pt x="403225" y="6134100"/>
                </a:lnTo>
                <a:lnTo>
                  <a:pt x="466725" y="6084888"/>
                </a:lnTo>
                <a:lnTo>
                  <a:pt x="533400" y="6032500"/>
                </a:lnTo>
                <a:lnTo>
                  <a:pt x="601663" y="5983288"/>
                </a:lnTo>
                <a:lnTo>
                  <a:pt x="666750" y="5930900"/>
                </a:lnTo>
                <a:lnTo>
                  <a:pt x="731838" y="5878513"/>
                </a:lnTo>
                <a:lnTo>
                  <a:pt x="792163" y="5824538"/>
                </a:lnTo>
                <a:lnTo>
                  <a:pt x="847725" y="5767388"/>
                </a:lnTo>
                <a:lnTo>
                  <a:pt x="896938" y="5707063"/>
                </a:lnTo>
                <a:lnTo>
                  <a:pt x="941388" y="5643563"/>
                </a:lnTo>
                <a:lnTo>
                  <a:pt x="974725" y="5575300"/>
                </a:lnTo>
                <a:lnTo>
                  <a:pt x="1000125" y="5499100"/>
                </a:lnTo>
                <a:lnTo>
                  <a:pt x="1014413" y="5418138"/>
                </a:lnTo>
                <a:lnTo>
                  <a:pt x="1020763" y="5334000"/>
                </a:lnTo>
                <a:lnTo>
                  <a:pt x="1020763" y="5249863"/>
                </a:lnTo>
                <a:lnTo>
                  <a:pt x="1014413" y="5162550"/>
                </a:lnTo>
                <a:lnTo>
                  <a:pt x="1003300" y="5072063"/>
                </a:lnTo>
                <a:lnTo>
                  <a:pt x="990600" y="4983163"/>
                </a:lnTo>
                <a:lnTo>
                  <a:pt x="979488" y="4894263"/>
                </a:lnTo>
                <a:lnTo>
                  <a:pt x="968375" y="4805363"/>
                </a:lnTo>
                <a:lnTo>
                  <a:pt x="960438" y="4714875"/>
                </a:lnTo>
                <a:lnTo>
                  <a:pt x="957263" y="4627563"/>
                </a:lnTo>
                <a:lnTo>
                  <a:pt x="962025" y="4543425"/>
                </a:lnTo>
                <a:lnTo>
                  <a:pt x="973138" y="4459288"/>
                </a:lnTo>
                <a:lnTo>
                  <a:pt x="993775" y="4381500"/>
                </a:lnTo>
                <a:lnTo>
                  <a:pt x="1022350" y="4302125"/>
                </a:lnTo>
                <a:lnTo>
                  <a:pt x="1057275" y="4224338"/>
                </a:lnTo>
                <a:lnTo>
                  <a:pt x="1098550" y="4146550"/>
                </a:lnTo>
                <a:lnTo>
                  <a:pt x="1143000" y="4068763"/>
                </a:lnTo>
                <a:lnTo>
                  <a:pt x="1189038" y="3989388"/>
                </a:lnTo>
                <a:lnTo>
                  <a:pt x="1235075" y="3913188"/>
                </a:lnTo>
                <a:lnTo>
                  <a:pt x="1277938" y="3833813"/>
                </a:lnTo>
                <a:lnTo>
                  <a:pt x="1317625" y="3756025"/>
                </a:lnTo>
                <a:lnTo>
                  <a:pt x="1350963" y="3673475"/>
                </a:lnTo>
                <a:lnTo>
                  <a:pt x="1377950" y="3592513"/>
                </a:lnTo>
                <a:lnTo>
                  <a:pt x="1393825" y="3511550"/>
                </a:lnTo>
                <a:lnTo>
                  <a:pt x="1400175" y="3429000"/>
                </a:lnTo>
                <a:lnTo>
                  <a:pt x="1393825" y="3346450"/>
                </a:lnTo>
                <a:lnTo>
                  <a:pt x="1377950" y="3265488"/>
                </a:lnTo>
                <a:lnTo>
                  <a:pt x="1350963" y="3184525"/>
                </a:lnTo>
                <a:lnTo>
                  <a:pt x="1317625" y="3101975"/>
                </a:lnTo>
                <a:lnTo>
                  <a:pt x="1277938" y="3024188"/>
                </a:lnTo>
                <a:lnTo>
                  <a:pt x="1235075" y="2944813"/>
                </a:lnTo>
                <a:lnTo>
                  <a:pt x="1189038" y="2868613"/>
                </a:lnTo>
                <a:lnTo>
                  <a:pt x="1143000" y="2789238"/>
                </a:lnTo>
                <a:lnTo>
                  <a:pt x="1098550" y="2711450"/>
                </a:lnTo>
                <a:lnTo>
                  <a:pt x="1057275" y="2633663"/>
                </a:lnTo>
                <a:lnTo>
                  <a:pt x="1022350" y="2555875"/>
                </a:lnTo>
                <a:lnTo>
                  <a:pt x="993775" y="2476500"/>
                </a:lnTo>
                <a:lnTo>
                  <a:pt x="973138" y="2398713"/>
                </a:lnTo>
                <a:lnTo>
                  <a:pt x="962025" y="2314575"/>
                </a:lnTo>
                <a:lnTo>
                  <a:pt x="957263" y="2230438"/>
                </a:lnTo>
                <a:lnTo>
                  <a:pt x="960438" y="2143125"/>
                </a:lnTo>
                <a:lnTo>
                  <a:pt x="968375" y="2052638"/>
                </a:lnTo>
                <a:lnTo>
                  <a:pt x="979488" y="1963738"/>
                </a:lnTo>
                <a:lnTo>
                  <a:pt x="990600" y="1874838"/>
                </a:lnTo>
                <a:lnTo>
                  <a:pt x="1003300" y="1785938"/>
                </a:lnTo>
                <a:lnTo>
                  <a:pt x="1014413" y="1695450"/>
                </a:lnTo>
                <a:lnTo>
                  <a:pt x="1020763" y="1608138"/>
                </a:lnTo>
                <a:lnTo>
                  <a:pt x="1020763" y="1524000"/>
                </a:lnTo>
                <a:lnTo>
                  <a:pt x="1014413" y="1439863"/>
                </a:lnTo>
                <a:lnTo>
                  <a:pt x="1000125" y="1358900"/>
                </a:lnTo>
                <a:lnTo>
                  <a:pt x="974725" y="1282700"/>
                </a:lnTo>
                <a:lnTo>
                  <a:pt x="941388" y="1214438"/>
                </a:lnTo>
                <a:lnTo>
                  <a:pt x="896938" y="1150938"/>
                </a:lnTo>
                <a:lnTo>
                  <a:pt x="847725" y="1090613"/>
                </a:lnTo>
                <a:lnTo>
                  <a:pt x="792163" y="1033463"/>
                </a:lnTo>
                <a:lnTo>
                  <a:pt x="731838" y="979488"/>
                </a:lnTo>
                <a:lnTo>
                  <a:pt x="666750" y="927100"/>
                </a:lnTo>
                <a:lnTo>
                  <a:pt x="601663" y="874713"/>
                </a:lnTo>
                <a:lnTo>
                  <a:pt x="533400" y="825500"/>
                </a:lnTo>
                <a:lnTo>
                  <a:pt x="466725" y="773113"/>
                </a:lnTo>
                <a:lnTo>
                  <a:pt x="403225" y="723900"/>
                </a:lnTo>
                <a:lnTo>
                  <a:pt x="339725" y="669925"/>
                </a:lnTo>
                <a:lnTo>
                  <a:pt x="282575" y="614363"/>
                </a:lnTo>
                <a:lnTo>
                  <a:pt x="230188" y="557213"/>
                </a:lnTo>
                <a:lnTo>
                  <a:pt x="184150" y="495300"/>
                </a:lnTo>
                <a:lnTo>
                  <a:pt x="141287" y="422275"/>
                </a:lnTo>
                <a:lnTo>
                  <a:pt x="104775" y="344488"/>
                </a:lnTo>
                <a:lnTo>
                  <a:pt x="74612" y="261938"/>
                </a:lnTo>
                <a:lnTo>
                  <a:pt x="47625" y="176213"/>
                </a:lnTo>
                <a:lnTo>
                  <a:pt x="23812" y="889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5D12-7F21-5549-8DB2-B156AD294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567" y="961539"/>
            <a:ext cx="8045373" cy="4394988"/>
          </a:xfrm>
        </p:spPr>
        <p:txBody>
          <a:bodyPr>
            <a:normAutofit/>
          </a:bodyPr>
          <a:lstStyle/>
          <a:p>
            <a:pPr algn="l"/>
            <a:r>
              <a:rPr lang="en-GB" sz="4800"/>
              <a:t>PERSAMAAN PERAKAUNAN</a:t>
            </a:r>
            <a:endParaRPr lang="en-US" sz="4800" dirty="0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EABA7E7F-0502-421C-8626-3B630F27C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4382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274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BA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7465123-81E6-484F-81A2-D83F439B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69" y="1509094"/>
            <a:ext cx="10310805" cy="38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0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42FD56-D81A-1B4C-9B35-976735915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75"/>
          <a:stretch/>
        </p:blipFill>
        <p:spPr>
          <a:xfrm>
            <a:off x="2663558" y="3514209"/>
            <a:ext cx="7467765" cy="2615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44ED0-310F-5A4B-982E-BF8D8C8E6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11"/>
          <a:stretch/>
        </p:blipFill>
        <p:spPr>
          <a:xfrm>
            <a:off x="2783411" y="728678"/>
            <a:ext cx="7397718" cy="28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3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F78B1A-91FA-0F4C-B2DA-A4421BA2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79" y="965199"/>
            <a:ext cx="8918737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8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9F8336-04CB-6341-A1AC-2B747098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80" y="1044109"/>
            <a:ext cx="8957335" cy="47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648570-A241-F346-AB8F-527E0ADF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72D289C-3FA2-4E6E-964E-B52C692A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464" y="0"/>
            <a:ext cx="10777537" cy="6858000"/>
          </a:xfrm>
          <a:custGeom>
            <a:avLst/>
            <a:gdLst>
              <a:gd name="connsiteX0" fmla="*/ 0 w 10777537"/>
              <a:gd name="connsiteY0" fmla="*/ 0 h 6858000"/>
              <a:gd name="connsiteX1" fmla="*/ 10777537 w 10777537"/>
              <a:gd name="connsiteY1" fmla="*/ 0 h 6858000"/>
              <a:gd name="connsiteX2" fmla="*/ 10777537 w 10777537"/>
              <a:gd name="connsiteY2" fmla="*/ 6858000 h 6858000"/>
              <a:gd name="connsiteX3" fmla="*/ 0 w 10777537"/>
              <a:gd name="connsiteY3" fmla="*/ 6858000 h 6858000"/>
              <a:gd name="connsiteX4" fmla="*/ 23812 w 10777537"/>
              <a:gd name="connsiteY4" fmla="*/ 6769100 h 6858000"/>
              <a:gd name="connsiteX5" fmla="*/ 47625 w 10777537"/>
              <a:gd name="connsiteY5" fmla="*/ 6681788 h 6858000"/>
              <a:gd name="connsiteX6" fmla="*/ 74612 w 10777537"/>
              <a:gd name="connsiteY6" fmla="*/ 6596063 h 6858000"/>
              <a:gd name="connsiteX7" fmla="*/ 104775 w 10777537"/>
              <a:gd name="connsiteY7" fmla="*/ 6513513 h 6858000"/>
              <a:gd name="connsiteX8" fmla="*/ 141287 w 10777537"/>
              <a:gd name="connsiteY8" fmla="*/ 6435725 h 6858000"/>
              <a:gd name="connsiteX9" fmla="*/ 184150 w 10777537"/>
              <a:gd name="connsiteY9" fmla="*/ 6362700 h 6858000"/>
              <a:gd name="connsiteX10" fmla="*/ 230188 w 10777537"/>
              <a:gd name="connsiteY10" fmla="*/ 6300788 h 6858000"/>
              <a:gd name="connsiteX11" fmla="*/ 282575 w 10777537"/>
              <a:gd name="connsiteY11" fmla="*/ 6243638 h 6858000"/>
              <a:gd name="connsiteX12" fmla="*/ 339725 w 10777537"/>
              <a:gd name="connsiteY12" fmla="*/ 6188075 h 6858000"/>
              <a:gd name="connsiteX13" fmla="*/ 403225 w 10777537"/>
              <a:gd name="connsiteY13" fmla="*/ 6134100 h 6858000"/>
              <a:gd name="connsiteX14" fmla="*/ 466725 w 10777537"/>
              <a:gd name="connsiteY14" fmla="*/ 6084888 h 6858000"/>
              <a:gd name="connsiteX15" fmla="*/ 533400 w 10777537"/>
              <a:gd name="connsiteY15" fmla="*/ 6032500 h 6858000"/>
              <a:gd name="connsiteX16" fmla="*/ 601663 w 10777537"/>
              <a:gd name="connsiteY16" fmla="*/ 5983288 h 6858000"/>
              <a:gd name="connsiteX17" fmla="*/ 666750 w 10777537"/>
              <a:gd name="connsiteY17" fmla="*/ 5930900 h 6858000"/>
              <a:gd name="connsiteX18" fmla="*/ 731838 w 10777537"/>
              <a:gd name="connsiteY18" fmla="*/ 5878513 h 6858000"/>
              <a:gd name="connsiteX19" fmla="*/ 792163 w 10777537"/>
              <a:gd name="connsiteY19" fmla="*/ 5824538 h 6858000"/>
              <a:gd name="connsiteX20" fmla="*/ 847725 w 10777537"/>
              <a:gd name="connsiteY20" fmla="*/ 5767388 h 6858000"/>
              <a:gd name="connsiteX21" fmla="*/ 896938 w 10777537"/>
              <a:gd name="connsiteY21" fmla="*/ 5707063 h 6858000"/>
              <a:gd name="connsiteX22" fmla="*/ 941388 w 10777537"/>
              <a:gd name="connsiteY22" fmla="*/ 5643563 h 6858000"/>
              <a:gd name="connsiteX23" fmla="*/ 974725 w 10777537"/>
              <a:gd name="connsiteY23" fmla="*/ 5575300 h 6858000"/>
              <a:gd name="connsiteX24" fmla="*/ 1000125 w 10777537"/>
              <a:gd name="connsiteY24" fmla="*/ 5499100 h 6858000"/>
              <a:gd name="connsiteX25" fmla="*/ 1014413 w 10777537"/>
              <a:gd name="connsiteY25" fmla="*/ 5418138 h 6858000"/>
              <a:gd name="connsiteX26" fmla="*/ 1020763 w 10777537"/>
              <a:gd name="connsiteY26" fmla="*/ 5334000 h 6858000"/>
              <a:gd name="connsiteX27" fmla="*/ 1020763 w 10777537"/>
              <a:gd name="connsiteY27" fmla="*/ 5249863 h 6858000"/>
              <a:gd name="connsiteX28" fmla="*/ 1014413 w 10777537"/>
              <a:gd name="connsiteY28" fmla="*/ 5162550 h 6858000"/>
              <a:gd name="connsiteX29" fmla="*/ 1003300 w 10777537"/>
              <a:gd name="connsiteY29" fmla="*/ 5072063 h 6858000"/>
              <a:gd name="connsiteX30" fmla="*/ 990600 w 10777537"/>
              <a:gd name="connsiteY30" fmla="*/ 4983163 h 6858000"/>
              <a:gd name="connsiteX31" fmla="*/ 979488 w 10777537"/>
              <a:gd name="connsiteY31" fmla="*/ 4894263 h 6858000"/>
              <a:gd name="connsiteX32" fmla="*/ 968375 w 10777537"/>
              <a:gd name="connsiteY32" fmla="*/ 4805363 h 6858000"/>
              <a:gd name="connsiteX33" fmla="*/ 960438 w 10777537"/>
              <a:gd name="connsiteY33" fmla="*/ 4714875 h 6858000"/>
              <a:gd name="connsiteX34" fmla="*/ 957263 w 10777537"/>
              <a:gd name="connsiteY34" fmla="*/ 4627563 h 6858000"/>
              <a:gd name="connsiteX35" fmla="*/ 962025 w 10777537"/>
              <a:gd name="connsiteY35" fmla="*/ 4543425 h 6858000"/>
              <a:gd name="connsiteX36" fmla="*/ 973138 w 10777537"/>
              <a:gd name="connsiteY36" fmla="*/ 4459288 h 6858000"/>
              <a:gd name="connsiteX37" fmla="*/ 993775 w 10777537"/>
              <a:gd name="connsiteY37" fmla="*/ 4381500 h 6858000"/>
              <a:gd name="connsiteX38" fmla="*/ 1022350 w 10777537"/>
              <a:gd name="connsiteY38" fmla="*/ 4302125 h 6858000"/>
              <a:gd name="connsiteX39" fmla="*/ 1057275 w 10777537"/>
              <a:gd name="connsiteY39" fmla="*/ 4224338 h 6858000"/>
              <a:gd name="connsiteX40" fmla="*/ 1098550 w 10777537"/>
              <a:gd name="connsiteY40" fmla="*/ 4146550 h 6858000"/>
              <a:gd name="connsiteX41" fmla="*/ 1143000 w 10777537"/>
              <a:gd name="connsiteY41" fmla="*/ 4068763 h 6858000"/>
              <a:gd name="connsiteX42" fmla="*/ 1189038 w 10777537"/>
              <a:gd name="connsiteY42" fmla="*/ 3989388 h 6858000"/>
              <a:gd name="connsiteX43" fmla="*/ 1235075 w 10777537"/>
              <a:gd name="connsiteY43" fmla="*/ 3913188 h 6858000"/>
              <a:gd name="connsiteX44" fmla="*/ 1277938 w 10777537"/>
              <a:gd name="connsiteY44" fmla="*/ 3833813 h 6858000"/>
              <a:gd name="connsiteX45" fmla="*/ 1317625 w 10777537"/>
              <a:gd name="connsiteY45" fmla="*/ 3756025 h 6858000"/>
              <a:gd name="connsiteX46" fmla="*/ 1350963 w 10777537"/>
              <a:gd name="connsiteY46" fmla="*/ 3673475 h 6858000"/>
              <a:gd name="connsiteX47" fmla="*/ 1377950 w 10777537"/>
              <a:gd name="connsiteY47" fmla="*/ 3592513 h 6858000"/>
              <a:gd name="connsiteX48" fmla="*/ 1393825 w 10777537"/>
              <a:gd name="connsiteY48" fmla="*/ 3511550 h 6858000"/>
              <a:gd name="connsiteX49" fmla="*/ 1400175 w 10777537"/>
              <a:gd name="connsiteY49" fmla="*/ 3429000 h 6858000"/>
              <a:gd name="connsiteX50" fmla="*/ 1393825 w 10777537"/>
              <a:gd name="connsiteY50" fmla="*/ 3346450 h 6858000"/>
              <a:gd name="connsiteX51" fmla="*/ 1377950 w 10777537"/>
              <a:gd name="connsiteY51" fmla="*/ 3265488 h 6858000"/>
              <a:gd name="connsiteX52" fmla="*/ 1350963 w 10777537"/>
              <a:gd name="connsiteY52" fmla="*/ 3184525 h 6858000"/>
              <a:gd name="connsiteX53" fmla="*/ 1317625 w 10777537"/>
              <a:gd name="connsiteY53" fmla="*/ 3101975 h 6858000"/>
              <a:gd name="connsiteX54" fmla="*/ 1277938 w 10777537"/>
              <a:gd name="connsiteY54" fmla="*/ 3024188 h 6858000"/>
              <a:gd name="connsiteX55" fmla="*/ 1235075 w 10777537"/>
              <a:gd name="connsiteY55" fmla="*/ 2944813 h 6858000"/>
              <a:gd name="connsiteX56" fmla="*/ 1189038 w 10777537"/>
              <a:gd name="connsiteY56" fmla="*/ 2868613 h 6858000"/>
              <a:gd name="connsiteX57" fmla="*/ 1143000 w 10777537"/>
              <a:gd name="connsiteY57" fmla="*/ 2789238 h 6858000"/>
              <a:gd name="connsiteX58" fmla="*/ 1098550 w 10777537"/>
              <a:gd name="connsiteY58" fmla="*/ 2711450 h 6858000"/>
              <a:gd name="connsiteX59" fmla="*/ 1057275 w 10777537"/>
              <a:gd name="connsiteY59" fmla="*/ 2633663 h 6858000"/>
              <a:gd name="connsiteX60" fmla="*/ 1022350 w 10777537"/>
              <a:gd name="connsiteY60" fmla="*/ 2555875 h 6858000"/>
              <a:gd name="connsiteX61" fmla="*/ 993775 w 10777537"/>
              <a:gd name="connsiteY61" fmla="*/ 2476500 h 6858000"/>
              <a:gd name="connsiteX62" fmla="*/ 973138 w 10777537"/>
              <a:gd name="connsiteY62" fmla="*/ 2398713 h 6858000"/>
              <a:gd name="connsiteX63" fmla="*/ 962025 w 10777537"/>
              <a:gd name="connsiteY63" fmla="*/ 2314575 h 6858000"/>
              <a:gd name="connsiteX64" fmla="*/ 957263 w 10777537"/>
              <a:gd name="connsiteY64" fmla="*/ 2230438 h 6858000"/>
              <a:gd name="connsiteX65" fmla="*/ 960438 w 10777537"/>
              <a:gd name="connsiteY65" fmla="*/ 2143125 h 6858000"/>
              <a:gd name="connsiteX66" fmla="*/ 968375 w 10777537"/>
              <a:gd name="connsiteY66" fmla="*/ 2052638 h 6858000"/>
              <a:gd name="connsiteX67" fmla="*/ 979488 w 10777537"/>
              <a:gd name="connsiteY67" fmla="*/ 1963738 h 6858000"/>
              <a:gd name="connsiteX68" fmla="*/ 990600 w 10777537"/>
              <a:gd name="connsiteY68" fmla="*/ 1874838 h 6858000"/>
              <a:gd name="connsiteX69" fmla="*/ 1003300 w 10777537"/>
              <a:gd name="connsiteY69" fmla="*/ 1785938 h 6858000"/>
              <a:gd name="connsiteX70" fmla="*/ 1014413 w 10777537"/>
              <a:gd name="connsiteY70" fmla="*/ 1695450 h 6858000"/>
              <a:gd name="connsiteX71" fmla="*/ 1020763 w 10777537"/>
              <a:gd name="connsiteY71" fmla="*/ 1608138 h 6858000"/>
              <a:gd name="connsiteX72" fmla="*/ 1020763 w 10777537"/>
              <a:gd name="connsiteY72" fmla="*/ 1524000 h 6858000"/>
              <a:gd name="connsiteX73" fmla="*/ 1014413 w 10777537"/>
              <a:gd name="connsiteY73" fmla="*/ 1439863 h 6858000"/>
              <a:gd name="connsiteX74" fmla="*/ 1000125 w 10777537"/>
              <a:gd name="connsiteY74" fmla="*/ 1358900 h 6858000"/>
              <a:gd name="connsiteX75" fmla="*/ 974725 w 10777537"/>
              <a:gd name="connsiteY75" fmla="*/ 1282700 h 6858000"/>
              <a:gd name="connsiteX76" fmla="*/ 941388 w 10777537"/>
              <a:gd name="connsiteY76" fmla="*/ 1214438 h 6858000"/>
              <a:gd name="connsiteX77" fmla="*/ 896938 w 10777537"/>
              <a:gd name="connsiteY77" fmla="*/ 1150938 h 6858000"/>
              <a:gd name="connsiteX78" fmla="*/ 847725 w 10777537"/>
              <a:gd name="connsiteY78" fmla="*/ 1090613 h 6858000"/>
              <a:gd name="connsiteX79" fmla="*/ 792163 w 10777537"/>
              <a:gd name="connsiteY79" fmla="*/ 1033463 h 6858000"/>
              <a:gd name="connsiteX80" fmla="*/ 731838 w 10777537"/>
              <a:gd name="connsiteY80" fmla="*/ 979488 h 6858000"/>
              <a:gd name="connsiteX81" fmla="*/ 666750 w 10777537"/>
              <a:gd name="connsiteY81" fmla="*/ 927100 h 6858000"/>
              <a:gd name="connsiteX82" fmla="*/ 601663 w 10777537"/>
              <a:gd name="connsiteY82" fmla="*/ 874713 h 6858000"/>
              <a:gd name="connsiteX83" fmla="*/ 533400 w 10777537"/>
              <a:gd name="connsiteY83" fmla="*/ 825500 h 6858000"/>
              <a:gd name="connsiteX84" fmla="*/ 466725 w 10777537"/>
              <a:gd name="connsiteY84" fmla="*/ 773113 h 6858000"/>
              <a:gd name="connsiteX85" fmla="*/ 403225 w 10777537"/>
              <a:gd name="connsiteY85" fmla="*/ 723900 h 6858000"/>
              <a:gd name="connsiteX86" fmla="*/ 339725 w 10777537"/>
              <a:gd name="connsiteY86" fmla="*/ 669925 h 6858000"/>
              <a:gd name="connsiteX87" fmla="*/ 282575 w 10777537"/>
              <a:gd name="connsiteY87" fmla="*/ 614363 h 6858000"/>
              <a:gd name="connsiteX88" fmla="*/ 230188 w 10777537"/>
              <a:gd name="connsiteY88" fmla="*/ 557213 h 6858000"/>
              <a:gd name="connsiteX89" fmla="*/ 184150 w 10777537"/>
              <a:gd name="connsiteY89" fmla="*/ 495300 h 6858000"/>
              <a:gd name="connsiteX90" fmla="*/ 141287 w 10777537"/>
              <a:gd name="connsiteY90" fmla="*/ 422275 h 6858000"/>
              <a:gd name="connsiteX91" fmla="*/ 104775 w 10777537"/>
              <a:gd name="connsiteY91" fmla="*/ 344488 h 6858000"/>
              <a:gd name="connsiteX92" fmla="*/ 74612 w 10777537"/>
              <a:gd name="connsiteY92" fmla="*/ 261938 h 6858000"/>
              <a:gd name="connsiteX93" fmla="*/ 47625 w 10777537"/>
              <a:gd name="connsiteY93" fmla="*/ 176213 h 6858000"/>
              <a:gd name="connsiteX94" fmla="*/ 23812 w 10777537"/>
              <a:gd name="connsiteY94" fmla="*/ 88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777537" h="6858000">
                <a:moveTo>
                  <a:pt x="0" y="0"/>
                </a:moveTo>
                <a:lnTo>
                  <a:pt x="10777537" y="0"/>
                </a:lnTo>
                <a:lnTo>
                  <a:pt x="10777537" y="6858000"/>
                </a:lnTo>
                <a:lnTo>
                  <a:pt x="0" y="6858000"/>
                </a:lnTo>
                <a:lnTo>
                  <a:pt x="23812" y="6769100"/>
                </a:lnTo>
                <a:lnTo>
                  <a:pt x="47625" y="6681788"/>
                </a:lnTo>
                <a:lnTo>
                  <a:pt x="74612" y="6596063"/>
                </a:lnTo>
                <a:lnTo>
                  <a:pt x="104775" y="6513513"/>
                </a:lnTo>
                <a:lnTo>
                  <a:pt x="141287" y="6435725"/>
                </a:lnTo>
                <a:lnTo>
                  <a:pt x="184150" y="6362700"/>
                </a:lnTo>
                <a:lnTo>
                  <a:pt x="230188" y="6300788"/>
                </a:lnTo>
                <a:lnTo>
                  <a:pt x="282575" y="6243638"/>
                </a:lnTo>
                <a:lnTo>
                  <a:pt x="339725" y="6188075"/>
                </a:lnTo>
                <a:lnTo>
                  <a:pt x="403225" y="6134100"/>
                </a:lnTo>
                <a:lnTo>
                  <a:pt x="466725" y="6084888"/>
                </a:lnTo>
                <a:lnTo>
                  <a:pt x="533400" y="6032500"/>
                </a:lnTo>
                <a:lnTo>
                  <a:pt x="601663" y="5983288"/>
                </a:lnTo>
                <a:lnTo>
                  <a:pt x="666750" y="5930900"/>
                </a:lnTo>
                <a:lnTo>
                  <a:pt x="731838" y="5878513"/>
                </a:lnTo>
                <a:lnTo>
                  <a:pt x="792163" y="5824538"/>
                </a:lnTo>
                <a:lnTo>
                  <a:pt x="847725" y="5767388"/>
                </a:lnTo>
                <a:lnTo>
                  <a:pt x="896938" y="5707063"/>
                </a:lnTo>
                <a:lnTo>
                  <a:pt x="941388" y="5643563"/>
                </a:lnTo>
                <a:lnTo>
                  <a:pt x="974725" y="5575300"/>
                </a:lnTo>
                <a:lnTo>
                  <a:pt x="1000125" y="5499100"/>
                </a:lnTo>
                <a:lnTo>
                  <a:pt x="1014413" y="5418138"/>
                </a:lnTo>
                <a:lnTo>
                  <a:pt x="1020763" y="5334000"/>
                </a:lnTo>
                <a:lnTo>
                  <a:pt x="1020763" y="5249863"/>
                </a:lnTo>
                <a:lnTo>
                  <a:pt x="1014413" y="5162550"/>
                </a:lnTo>
                <a:lnTo>
                  <a:pt x="1003300" y="5072063"/>
                </a:lnTo>
                <a:lnTo>
                  <a:pt x="990600" y="4983163"/>
                </a:lnTo>
                <a:lnTo>
                  <a:pt x="979488" y="4894263"/>
                </a:lnTo>
                <a:lnTo>
                  <a:pt x="968375" y="4805363"/>
                </a:lnTo>
                <a:lnTo>
                  <a:pt x="960438" y="4714875"/>
                </a:lnTo>
                <a:lnTo>
                  <a:pt x="957263" y="4627563"/>
                </a:lnTo>
                <a:lnTo>
                  <a:pt x="962025" y="4543425"/>
                </a:lnTo>
                <a:lnTo>
                  <a:pt x="973138" y="4459288"/>
                </a:lnTo>
                <a:lnTo>
                  <a:pt x="993775" y="4381500"/>
                </a:lnTo>
                <a:lnTo>
                  <a:pt x="1022350" y="4302125"/>
                </a:lnTo>
                <a:lnTo>
                  <a:pt x="1057275" y="4224338"/>
                </a:lnTo>
                <a:lnTo>
                  <a:pt x="1098550" y="4146550"/>
                </a:lnTo>
                <a:lnTo>
                  <a:pt x="1143000" y="4068763"/>
                </a:lnTo>
                <a:lnTo>
                  <a:pt x="1189038" y="3989388"/>
                </a:lnTo>
                <a:lnTo>
                  <a:pt x="1235075" y="3913188"/>
                </a:lnTo>
                <a:lnTo>
                  <a:pt x="1277938" y="3833813"/>
                </a:lnTo>
                <a:lnTo>
                  <a:pt x="1317625" y="3756025"/>
                </a:lnTo>
                <a:lnTo>
                  <a:pt x="1350963" y="3673475"/>
                </a:lnTo>
                <a:lnTo>
                  <a:pt x="1377950" y="3592513"/>
                </a:lnTo>
                <a:lnTo>
                  <a:pt x="1393825" y="3511550"/>
                </a:lnTo>
                <a:lnTo>
                  <a:pt x="1400175" y="3429000"/>
                </a:lnTo>
                <a:lnTo>
                  <a:pt x="1393825" y="3346450"/>
                </a:lnTo>
                <a:lnTo>
                  <a:pt x="1377950" y="3265488"/>
                </a:lnTo>
                <a:lnTo>
                  <a:pt x="1350963" y="3184525"/>
                </a:lnTo>
                <a:lnTo>
                  <a:pt x="1317625" y="3101975"/>
                </a:lnTo>
                <a:lnTo>
                  <a:pt x="1277938" y="3024188"/>
                </a:lnTo>
                <a:lnTo>
                  <a:pt x="1235075" y="2944813"/>
                </a:lnTo>
                <a:lnTo>
                  <a:pt x="1189038" y="2868613"/>
                </a:lnTo>
                <a:lnTo>
                  <a:pt x="1143000" y="2789238"/>
                </a:lnTo>
                <a:lnTo>
                  <a:pt x="1098550" y="2711450"/>
                </a:lnTo>
                <a:lnTo>
                  <a:pt x="1057275" y="2633663"/>
                </a:lnTo>
                <a:lnTo>
                  <a:pt x="1022350" y="2555875"/>
                </a:lnTo>
                <a:lnTo>
                  <a:pt x="993775" y="2476500"/>
                </a:lnTo>
                <a:lnTo>
                  <a:pt x="973138" y="2398713"/>
                </a:lnTo>
                <a:lnTo>
                  <a:pt x="962025" y="2314575"/>
                </a:lnTo>
                <a:lnTo>
                  <a:pt x="957263" y="2230438"/>
                </a:lnTo>
                <a:lnTo>
                  <a:pt x="960438" y="2143125"/>
                </a:lnTo>
                <a:lnTo>
                  <a:pt x="968375" y="2052638"/>
                </a:lnTo>
                <a:lnTo>
                  <a:pt x="979488" y="1963738"/>
                </a:lnTo>
                <a:lnTo>
                  <a:pt x="990600" y="1874838"/>
                </a:lnTo>
                <a:lnTo>
                  <a:pt x="1003300" y="1785938"/>
                </a:lnTo>
                <a:lnTo>
                  <a:pt x="1014413" y="1695450"/>
                </a:lnTo>
                <a:lnTo>
                  <a:pt x="1020763" y="1608138"/>
                </a:lnTo>
                <a:lnTo>
                  <a:pt x="1020763" y="1524000"/>
                </a:lnTo>
                <a:lnTo>
                  <a:pt x="1014413" y="1439863"/>
                </a:lnTo>
                <a:lnTo>
                  <a:pt x="1000125" y="1358900"/>
                </a:lnTo>
                <a:lnTo>
                  <a:pt x="974725" y="1282700"/>
                </a:lnTo>
                <a:lnTo>
                  <a:pt x="941388" y="1214438"/>
                </a:lnTo>
                <a:lnTo>
                  <a:pt x="896938" y="1150938"/>
                </a:lnTo>
                <a:lnTo>
                  <a:pt x="847725" y="1090613"/>
                </a:lnTo>
                <a:lnTo>
                  <a:pt x="792163" y="1033463"/>
                </a:lnTo>
                <a:lnTo>
                  <a:pt x="731838" y="979488"/>
                </a:lnTo>
                <a:lnTo>
                  <a:pt x="666750" y="927100"/>
                </a:lnTo>
                <a:lnTo>
                  <a:pt x="601663" y="874713"/>
                </a:lnTo>
                <a:lnTo>
                  <a:pt x="533400" y="825500"/>
                </a:lnTo>
                <a:lnTo>
                  <a:pt x="466725" y="773113"/>
                </a:lnTo>
                <a:lnTo>
                  <a:pt x="403225" y="723900"/>
                </a:lnTo>
                <a:lnTo>
                  <a:pt x="339725" y="669925"/>
                </a:lnTo>
                <a:lnTo>
                  <a:pt x="282575" y="614363"/>
                </a:lnTo>
                <a:lnTo>
                  <a:pt x="230188" y="557213"/>
                </a:lnTo>
                <a:lnTo>
                  <a:pt x="184150" y="495300"/>
                </a:lnTo>
                <a:lnTo>
                  <a:pt x="141287" y="422275"/>
                </a:lnTo>
                <a:lnTo>
                  <a:pt x="104775" y="344488"/>
                </a:lnTo>
                <a:lnTo>
                  <a:pt x="74612" y="261938"/>
                </a:lnTo>
                <a:lnTo>
                  <a:pt x="47625" y="176213"/>
                </a:lnTo>
                <a:lnTo>
                  <a:pt x="23812" y="889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5D12-7F21-5549-8DB2-B156AD294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567" y="961539"/>
            <a:ext cx="8045373" cy="4394988"/>
          </a:xfrm>
        </p:spPr>
        <p:txBody>
          <a:bodyPr>
            <a:normAutofit/>
          </a:bodyPr>
          <a:lstStyle/>
          <a:p>
            <a:pPr algn="l"/>
            <a:r>
              <a:rPr lang="en-GB" sz="4800"/>
              <a:t>CATATAN KONTRA DAN CARTA AKAUN</a:t>
            </a:r>
            <a:endParaRPr lang="en-US" sz="4800" dirty="0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EABA7E7F-0502-421C-8626-3B630F27C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4382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3408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C99D-6135-B94F-9269-B1229E9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518718"/>
            <a:ext cx="2931735" cy="2637606"/>
          </a:xfrm>
        </p:spPr>
        <p:txBody>
          <a:bodyPr anchor="t">
            <a:normAutofit/>
          </a:bodyPr>
          <a:lstStyle/>
          <a:p>
            <a:r>
              <a:rPr lang="en-US" sz="4000"/>
              <a:t>Catatan  Kontra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6C58-719B-A64C-AB79-B75642F3B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518719"/>
            <a:ext cx="7226903" cy="345326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Catatan</a:t>
            </a:r>
            <a:r>
              <a:rPr lang="en-US" sz="2800" b="1" dirty="0"/>
              <a:t>  </a:t>
            </a:r>
            <a:r>
              <a:rPr lang="en-US" sz="2800" b="1" dirty="0" err="1"/>
              <a:t>Kontra</a:t>
            </a:r>
            <a:r>
              <a:rPr lang="en-US" sz="2800" b="1" dirty="0"/>
              <a:t> </a:t>
            </a:r>
            <a:r>
              <a:rPr lang="en-US" sz="2800" b="1" dirty="0" err="1"/>
              <a:t>ialah</a:t>
            </a:r>
            <a:r>
              <a:rPr lang="en-US" sz="2800" b="1" dirty="0"/>
              <a:t> </a:t>
            </a:r>
            <a:r>
              <a:rPr lang="en-US" sz="2800" b="1" dirty="0" err="1"/>
              <a:t>catatan</a:t>
            </a:r>
            <a:r>
              <a:rPr lang="en-US" sz="2800" b="1" dirty="0"/>
              <a:t>  yang  </a:t>
            </a:r>
            <a:r>
              <a:rPr lang="en-US" sz="2800" b="1" dirty="0" err="1"/>
              <a:t>mengurangkan</a:t>
            </a:r>
            <a:r>
              <a:rPr lang="en-US" sz="2800" b="1" dirty="0"/>
              <a:t>  baki </a:t>
            </a:r>
            <a:r>
              <a:rPr lang="en-US" sz="2800" b="1" dirty="0" err="1"/>
              <a:t>akaun</a:t>
            </a:r>
            <a:r>
              <a:rPr lang="en-US" sz="2800" b="1" dirty="0"/>
              <a:t> yang </a:t>
            </a:r>
            <a:r>
              <a:rPr lang="en-US" sz="2800" b="1" dirty="0" err="1"/>
              <a:t>berkaitan</a:t>
            </a:r>
            <a:r>
              <a:rPr lang="en-US" sz="2800" b="1" dirty="0"/>
              <a:t> </a:t>
            </a:r>
            <a:r>
              <a:rPr lang="en-US" sz="2800" b="1" dirty="0" err="1"/>
              <a:t>dengannya</a:t>
            </a:r>
            <a:r>
              <a:rPr lang="en-US" sz="2800" b="1" dirty="0"/>
              <a:t>.</a:t>
            </a:r>
            <a:endParaRPr lang="en-GB" sz="2800" b="1" dirty="0"/>
          </a:p>
          <a:p>
            <a:r>
              <a:rPr lang="en-US" sz="2800" b="1" dirty="0" err="1"/>
              <a:t>Bukan</a:t>
            </a:r>
            <a:r>
              <a:rPr lang="en-US" sz="2800" b="1" dirty="0"/>
              <a:t> </a:t>
            </a:r>
            <a:r>
              <a:rPr lang="en-US" sz="2800" b="1" dirty="0" err="1"/>
              <a:t>semua</a:t>
            </a:r>
            <a:r>
              <a:rPr lang="en-US" sz="2800" b="1" dirty="0"/>
              <a:t> </a:t>
            </a:r>
            <a:r>
              <a:rPr lang="en-US" sz="2800" b="1" dirty="0" err="1"/>
              <a:t>akaun</a:t>
            </a:r>
            <a:r>
              <a:rPr lang="en-US" sz="2800" b="1" dirty="0"/>
              <a:t> </a:t>
            </a:r>
            <a:r>
              <a:rPr lang="en-US" sz="2800" b="1" dirty="0" err="1"/>
              <a:t>mempunyai</a:t>
            </a:r>
            <a:r>
              <a:rPr lang="en-US" sz="2800" b="1" dirty="0"/>
              <a:t>  </a:t>
            </a:r>
            <a:r>
              <a:rPr lang="en-US" sz="2800" b="1" dirty="0" err="1"/>
              <a:t>Catatan</a:t>
            </a:r>
            <a:r>
              <a:rPr lang="en-US" sz="2800" b="1" dirty="0"/>
              <a:t>  </a:t>
            </a:r>
            <a:r>
              <a:rPr lang="en-US" sz="2800" b="1" dirty="0" err="1"/>
              <a:t>Kontra</a:t>
            </a:r>
            <a:r>
              <a:rPr lang="en-US" sz="2800" b="1" dirty="0"/>
              <a:t>,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akaun</a:t>
            </a:r>
            <a:r>
              <a:rPr lang="en-US" sz="2800" b="1" dirty="0"/>
              <a:t> </a:t>
            </a:r>
            <a:r>
              <a:rPr lang="en-US" sz="2800" b="1" dirty="0" err="1"/>
              <a:t>sahaja</a:t>
            </a:r>
            <a:r>
              <a:rPr lang="en-US" sz="2800" b="1" dirty="0"/>
              <a:t>  yang ada  </a:t>
            </a:r>
            <a:r>
              <a:rPr lang="en-US" sz="2800" b="1" dirty="0" err="1"/>
              <a:t>Catatan</a:t>
            </a:r>
            <a:r>
              <a:rPr lang="en-US" sz="2800" b="1" dirty="0"/>
              <a:t>  </a:t>
            </a:r>
            <a:r>
              <a:rPr lang="en-US" sz="2800" b="1" dirty="0" err="1"/>
              <a:t>Kontra</a:t>
            </a:r>
            <a:r>
              <a:rPr lang="en-US" sz="2800" b="1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E37B10-7C04-DB4D-954A-08934356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92" y="3971980"/>
            <a:ext cx="9336655" cy="26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9F997-1810-CE45-8F1C-47BFEC26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spc="800">
                <a:solidFill>
                  <a:srgbClr val="2A1A00"/>
                </a:solidFill>
              </a:rPr>
              <a:t>pasangan akaun berkaitan berserta catatan  kontranya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A49557-66BA-2F41-839B-D0A59D6F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7" y="1238292"/>
            <a:ext cx="6220332" cy="43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F19-3741-074F-8067-44F3543B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76" y="645106"/>
            <a:ext cx="3368000" cy="1020916"/>
          </a:xfrm>
        </p:spPr>
        <p:txBody>
          <a:bodyPr>
            <a:normAutofit fontScale="90000"/>
          </a:bodyPr>
          <a:lstStyle/>
          <a:p>
            <a:r>
              <a:rPr lang="en-US" sz="4400"/>
              <a:t>Catatan  Kontra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1110-04BC-B440-AE15-415F0366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err="1"/>
              <a:t>Catatan</a:t>
            </a:r>
            <a:r>
              <a:rPr lang="en-US" sz="2200" b="1"/>
              <a:t>  </a:t>
            </a:r>
            <a:r>
              <a:rPr lang="en-US" sz="2200" b="1" err="1"/>
              <a:t>Kontra</a:t>
            </a:r>
            <a:r>
              <a:rPr lang="en-US" sz="2200" b="1"/>
              <a:t> akan </a:t>
            </a:r>
            <a:r>
              <a:rPr lang="en-US" sz="2200" b="1" err="1"/>
              <a:t>mengurangkan</a:t>
            </a:r>
            <a:r>
              <a:rPr lang="en-US" sz="2200" b="1"/>
              <a:t>  baki  dalam </a:t>
            </a:r>
            <a:r>
              <a:rPr lang="en-US" sz="2200" b="1" err="1"/>
              <a:t>akaun</a:t>
            </a:r>
            <a:r>
              <a:rPr lang="en-US" sz="2200" b="1"/>
              <a:t> </a:t>
            </a:r>
            <a:r>
              <a:rPr lang="en-US" sz="2200" b="1" err="1"/>
              <a:t>berkaitan</a:t>
            </a:r>
            <a:r>
              <a:rPr lang="en-US" sz="2200" b="1"/>
              <a:t> </a:t>
            </a:r>
            <a:r>
              <a:rPr lang="en-US" sz="2200" b="1" err="1"/>
              <a:t>dengannya</a:t>
            </a:r>
            <a:r>
              <a:rPr lang="en-US" sz="2200" b="1"/>
              <a:t>. </a:t>
            </a:r>
            <a:endParaRPr lang="en-GB" sz="2200" b="1"/>
          </a:p>
          <a:p>
            <a:pPr>
              <a:lnSpc>
                <a:spcPct val="100000"/>
              </a:lnSpc>
            </a:pPr>
            <a:r>
              <a:rPr lang="en-US" sz="2200" b="1" err="1"/>
              <a:t>Kesan</a:t>
            </a:r>
            <a:r>
              <a:rPr lang="en-US" sz="2200" b="1"/>
              <a:t> </a:t>
            </a:r>
            <a:r>
              <a:rPr lang="en-US" sz="2200" b="1" err="1"/>
              <a:t>pengurangan</a:t>
            </a:r>
            <a:r>
              <a:rPr lang="en-US" sz="2200" b="1"/>
              <a:t> baki </a:t>
            </a:r>
            <a:r>
              <a:rPr lang="en-US" sz="2200" b="1" err="1"/>
              <a:t>daripada</a:t>
            </a:r>
            <a:r>
              <a:rPr lang="en-US" sz="2200" b="1"/>
              <a:t> </a:t>
            </a:r>
            <a:r>
              <a:rPr lang="en-US" sz="2200" b="1" err="1"/>
              <a:t>Catatan</a:t>
            </a:r>
            <a:r>
              <a:rPr lang="en-US" sz="2200" b="1"/>
              <a:t>  </a:t>
            </a:r>
            <a:r>
              <a:rPr lang="en-US" sz="2200" b="1" err="1"/>
              <a:t>Kontra</a:t>
            </a:r>
            <a:r>
              <a:rPr lang="en-US" sz="2200" b="1"/>
              <a:t> </a:t>
            </a:r>
            <a:r>
              <a:rPr lang="en-US" sz="2200" b="1" err="1"/>
              <a:t>terhadap</a:t>
            </a:r>
            <a:r>
              <a:rPr lang="en-US" sz="2200" b="1"/>
              <a:t> </a:t>
            </a:r>
            <a:r>
              <a:rPr lang="en-US" sz="2200" b="1" err="1"/>
              <a:t>akaun</a:t>
            </a:r>
            <a:r>
              <a:rPr lang="en-US" sz="2200" b="1"/>
              <a:t> </a:t>
            </a:r>
            <a:r>
              <a:rPr lang="en-US" sz="2200" b="1" err="1"/>
              <a:t>berkaitan</a:t>
            </a:r>
            <a:r>
              <a:rPr lang="en-US" sz="2200" b="1"/>
              <a:t>  </a:t>
            </a:r>
            <a:r>
              <a:rPr lang="en-US" sz="2200" b="1" err="1"/>
              <a:t>dengannya</a:t>
            </a:r>
            <a:r>
              <a:rPr lang="en-US" sz="2200" b="1"/>
              <a:t> </a:t>
            </a:r>
            <a:r>
              <a:rPr lang="en-US" sz="2200" b="1" err="1"/>
              <a:t>dapat</a:t>
            </a:r>
            <a:r>
              <a:rPr lang="en-US" sz="2200" b="1"/>
              <a:t> </a:t>
            </a:r>
            <a:r>
              <a:rPr lang="en-US" sz="2200" b="1" err="1"/>
              <a:t>dilihat</a:t>
            </a:r>
            <a:r>
              <a:rPr lang="en-US" sz="2200" b="1"/>
              <a:t> </a:t>
            </a:r>
            <a:r>
              <a:rPr lang="en-US" sz="2200" b="1" err="1"/>
              <a:t>daripada</a:t>
            </a:r>
            <a:r>
              <a:rPr lang="en-US" sz="2200" b="1"/>
              <a:t>  </a:t>
            </a:r>
            <a:r>
              <a:rPr lang="en-US" sz="2200" b="1" err="1"/>
              <a:t>Akaun</a:t>
            </a:r>
            <a:r>
              <a:rPr lang="en-US" sz="2200" b="1"/>
              <a:t>  </a:t>
            </a:r>
            <a:r>
              <a:rPr lang="en-US" sz="2200" b="1" err="1"/>
              <a:t>Perdagangan</a:t>
            </a:r>
            <a:r>
              <a:rPr lang="en-US" sz="2200" b="1"/>
              <a:t> dan  </a:t>
            </a:r>
            <a:r>
              <a:rPr lang="en-US" sz="2200" b="1" err="1"/>
              <a:t>Untung</a:t>
            </a:r>
            <a:r>
              <a:rPr lang="en-US" sz="2200" b="1"/>
              <a:t> </a:t>
            </a:r>
            <a:r>
              <a:rPr lang="en-US" sz="2200" b="1" err="1"/>
              <a:t>Rugi</a:t>
            </a:r>
            <a:r>
              <a:rPr lang="en-US" sz="2200" b="1"/>
              <a:t>  dan juga  </a:t>
            </a:r>
            <a:r>
              <a:rPr lang="en-US" sz="2200" b="1" err="1"/>
              <a:t>Penyata</a:t>
            </a:r>
            <a:r>
              <a:rPr lang="en-US" sz="2200" b="1"/>
              <a:t>  </a:t>
            </a:r>
            <a:r>
              <a:rPr lang="en-US" sz="2200" b="1" err="1"/>
              <a:t>Kedudukan</a:t>
            </a:r>
            <a:r>
              <a:rPr lang="en-US" sz="2200" b="1"/>
              <a:t> </a:t>
            </a:r>
            <a:r>
              <a:rPr lang="en-US" sz="2200" b="1" err="1"/>
              <a:t>Kewangan</a:t>
            </a:r>
            <a:r>
              <a:rPr lang="en-US" sz="2200" b="1"/>
              <a:t>  yang </a:t>
            </a:r>
            <a:r>
              <a:rPr lang="en-US" sz="2200" b="1" err="1"/>
              <a:t>disediakan</a:t>
            </a:r>
            <a:r>
              <a:rPr lang="en-US" sz="2200" b="1"/>
              <a:t>  </a:t>
            </a:r>
            <a:r>
              <a:rPr lang="en-US" sz="2200" b="1" err="1"/>
              <a:t>pada</a:t>
            </a:r>
            <a:r>
              <a:rPr lang="en-US" sz="2200" b="1"/>
              <a:t>  </a:t>
            </a:r>
            <a:r>
              <a:rPr lang="en-US" sz="2200" b="1" err="1"/>
              <a:t>akhir</a:t>
            </a:r>
            <a:r>
              <a:rPr lang="en-US" sz="2200" b="1"/>
              <a:t> </a:t>
            </a:r>
            <a:r>
              <a:rPr lang="en-US" sz="2200" b="1" err="1"/>
              <a:t>tempoh</a:t>
            </a:r>
            <a:r>
              <a:rPr lang="en-US" sz="2200" b="1"/>
              <a:t>  </a:t>
            </a:r>
            <a:r>
              <a:rPr lang="en-US" sz="2200" b="1" err="1"/>
              <a:t>perakaunan</a:t>
            </a:r>
            <a:r>
              <a:rPr lang="en-US" sz="2200" b="1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385AF5-BAB4-A742-8AB3-525EE3D32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3" r="12837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69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E448B-B575-E440-AF03-F0894152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spc="800">
                <a:solidFill>
                  <a:srgbClr val="2A1A00"/>
                </a:solidFill>
              </a:rPr>
              <a:t>Catatan  Kontra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5547D0-160B-4D4C-A8E9-8132EE85A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75" y="643464"/>
            <a:ext cx="5087176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2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E448B-B575-E440-AF03-F0894152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spc="800">
                <a:solidFill>
                  <a:srgbClr val="2A1A00"/>
                </a:solidFill>
              </a:rPr>
              <a:t>Catatan  Kontra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AFEB47D-F387-EC49-AC1B-425CCB3C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75" y="643464"/>
            <a:ext cx="5087176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C981-1874-A24F-A48B-1B96F000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1438088"/>
            <a:ext cx="2931735" cy="2876177"/>
          </a:xfrm>
        </p:spPr>
        <p:txBody>
          <a:bodyPr anchor="t">
            <a:normAutofit/>
          </a:bodyPr>
          <a:lstStyle/>
          <a:p>
            <a:r>
              <a:rPr lang="en-US" sz="3700"/>
              <a:t>Persamaan Perakaunan Tanpa Hasil dan Belanja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A56B-4D23-014D-BFD7-D7D782ECA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518719"/>
            <a:ext cx="7226903" cy="3453262"/>
          </a:xfrm>
        </p:spPr>
        <p:txBody>
          <a:bodyPr>
            <a:noAutofit/>
          </a:bodyPr>
          <a:lstStyle/>
          <a:p>
            <a:r>
              <a:rPr lang="en-US" sz="2400" b="1" dirty="0" err="1"/>
              <a:t>Persamaan</a:t>
            </a:r>
            <a:r>
              <a:rPr lang="en-US" sz="2400" b="1" dirty="0"/>
              <a:t> </a:t>
            </a:r>
            <a:r>
              <a:rPr lang="en-US" sz="2400" b="1" dirty="0" err="1"/>
              <a:t>perakaunan</a:t>
            </a:r>
            <a:r>
              <a:rPr lang="en-US" sz="2400" b="1" dirty="0"/>
              <a:t> yang </a:t>
            </a:r>
            <a:r>
              <a:rPr lang="en-US" sz="2400" b="1" dirty="0" err="1"/>
              <a:t>asas</a:t>
            </a:r>
            <a:r>
              <a:rPr lang="en-US" sz="2400" b="1" dirty="0"/>
              <a:t> </a:t>
            </a:r>
            <a:r>
              <a:rPr lang="en-US" sz="2400" b="1" dirty="0" err="1"/>
              <a:t>menyatakan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</a:t>
            </a:r>
            <a:r>
              <a:rPr lang="en-US" sz="2400" b="1" dirty="0" err="1"/>
              <a:t>aset</a:t>
            </a:r>
            <a:r>
              <a:rPr lang="en-US" sz="2400" b="1" dirty="0"/>
              <a:t>, </a:t>
            </a:r>
            <a:r>
              <a:rPr lang="en-US" sz="2400" b="1" dirty="0" err="1"/>
              <a:t>liabiliti</a:t>
            </a:r>
            <a:r>
              <a:rPr lang="en-US" sz="2400" b="1" dirty="0"/>
              <a:t> dan </a:t>
            </a:r>
            <a:r>
              <a:rPr lang="en-US" sz="2400" b="1" dirty="0" err="1"/>
              <a:t>ekuiti</a:t>
            </a:r>
            <a:r>
              <a:rPr lang="en-US" sz="2400" b="1" dirty="0"/>
              <a:t> </a:t>
            </a:r>
            <a:r>
              <a:rPr lang="en-US" sz="2400" b="1" dirty="0" err="1"/>
              <a:t>pemilik</a:t>
            </a:r>
            <a:r>
              <a:rPr lang="en-US" sz="2400" b="1" dirty="0"/>
              <a:t>.</a:t>
            </a:r>
            <a:endParaRPr lang="en-GB" sz="2400" b="1" dirty="0"/>
          </a:p>
          <a:p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persamaan</a:t>
            </a:r>
            <a:r>
              <a:rPr lang="en-US" sz="2400" b="1" dirty="0"/>
              <a:t> </a:t>
            </a:r>
            <a:r>
              <a:rPr lang="en-US" sz="2400" b="1" dirty="0" err="1"/>
              <a:t>perakaunan</a:t>
            </a:r>
            <a:r>
              <a:rPr lang="en-US" sz="2400" b="1" dirty="0"/>
              <a:t>, </a:t>
            </a:r>
            <a:r>
              <a:rPr lang="en-US" sz="2400" b="1" dirty="0" err="1"/>
              <a:t>jumlah</a:t>
            </a:r>
            <a:r>
              <a:rPr lang="en-US" sz="2400" b="1" dirty="0"/>
              <a:t> </a:t>
            </a:r>
            <a:r>
              <a:rPr lang="en-US" sz="2400" b="1" dirty="0" err="1"/>
              <a:t>aset</a:t>
            </a:r>
            <a:r>
              <a:rPr lang="en-US" sz="2400" b="1" dirty="0"/>
              <a:t> </a:t>
            </a:r>
            <a:r>
              <a:rPr lang="en-US" sz="2400" b="1" dirty="0" err="1"/>
              <a:t>hendaklah</a:t>
            </a:r>
            <a:r>
              <a:rPr lang="en-US" sz="2400" b="1" dirty="0"/>
              <a:t> </a:t>
            </a:r>
            <a:r>
              <a:rPr lang="en-US" sz="2400" b="1" dirty="0" err="1"/>
              <a:t>sentiasa</a:t>
            </a:r>
            <a:r>
              <a:rPr lang="en-US" sz="2400" b="1" dirty="0"/>
              <a:t> </a:t>
            </a:r>
            <a:r>
              <a:rPr lang="en-US" sz="2400" b="1" dirty="0" err="1"/>
              <a:t>sama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jumlah</a:t>
            </a:r>
            <a:r>
              <a:rPr lang="en-US" sz="2400" b="1" dirty="0"/>
              <a:t> </a:t>
            </a:r>
            <a:r>
              <a:rPr lang="en-US" sz="2400" b="1" dirty="0" err="1"/>
              <a:t>ekuiti</a:t>
            </a:r>
            <a:r>
              <a:rPr lang="en-US" sz="2400" b="1" dirty="0"/>
              <a:t> </a:t>
            </a:r>
            <a:r>
              <a:rPr lang="en-US" sz="2400" b="1" dirty="0" err="1"/>
              <a:t>pemilik</a:t>
            </a:r>
            <a:r>
              <a:rPr lang="en-US" sz="2400" b="1" dirty="0"/>
              <a:t> dan </a:t>
            </a:r>
            <a:r>
              <a:rPr lang="en-US" sz="2400" b="1" dirty="0" err="1"/>
              <a:t>liabiliti</a:t>
            </a:r>
            <a:endParaRPr lang="en-GB" sz="2400" b="1" dirty="0"/>
          </a:p>
          <a:p>
            <a:r>
              <a:rPr lang="en-US" sz="2400" b="1" dirty="0" err="1"/>
              <a:t>Persamaan</a:t>
            </a:r>
            <a:r>
              <a:rPr lang="en-US" sz="2400" b="1" dirty="0"/>
              <a:t> </a:t>
            </a:r>
            <a:r>
              <a:rPr lang="en-US" sz="2400" b="1" dirty="0" err="1"/>
              <a:t>perakaunan</a:t>
            </a:r>
            <a:r>
              <a:rPr lang="en-US" sz="2400" b="1" dirty="0"/>
              <a:t> </a:t>
            </a:r>
            <a:r>
              <a:rPr lang="en-US" sz="2400" b="1" dirty="0" err="1"/>
              <a:t>asas</a:t>
            </a:r>
            <a:r>
              <a:rPr lang="en-US" sz="2400" b="1" dirty="0"/>
              <a:t> (</a:t>
            </a:r>
            <a:r>
              <a:rPr lang="en-US" sz="2400" b="1" dirty="0" err="1"/>
              <a:t>tanpa</a:t>
            </a:r>
            <a:r>
              <a:rPr lang="en-US" sz="2400" b="1" dirty="0"/>
              <a:t> </a:t>
            </a:r>
            <a:r>
              <a:rPr lang="en-US" sz="2400" b="1" dirty="0" err="1"/>
              <a:t>mengambil</a:t>
            </a:r>
            <a:r>
              <a:rPr lang="en-US" sz="2400" b="1" dirty="0"/>
              <a:t> </a:t>
            </a:r>
            <a:r>
              <a:rPr lang="en-US" sz="2400" b="1" dirty="0" err="1"/>
              <a:t>kira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dan </a:t>
            </a:r>
            <a:r>
              <a:rPr lang="en-US" sz="2400" b="1" dirty="0" err="1"/>
              <a:t>belanja</a:t>
            </a:r>
            <a:r>
              <a:rPr lang="en-US" sz="2400" b="1" dirty="0"/>
              <a:t>) </a:t>
            </a:r>
            <a:r>
              <a:rPr lang="en-US" sz="2400" b="1" dirty="0" err="1"/>
              <a:t>dikenali</a:t>
            </a:r>
            <a:r>
              <a:rPr lang="en-US" sz="2400" b="1" dirty="0"/>
              <a:t> juga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persamaan</a:t>
            </a:r>
            <a:r>
              <a:rPr lang="en-US" sz="2400" b="1" dirty="0"/>
              <a:t> </a:t>
            </a:r>
            <a:r>
              <a:rPr lang="en-US" sz="2400" b="1" dirty="0" err="1"/>
              <a:t>Penyata</a:t>
            </a:r>
            <a:r>
              <a:rPr lang="en-US" sz="2400" b="1" dirty="0"/>
              <a:t> </a:t>
            </a:r>
            <a:r>
              <a:rPr lang="en-US" sz="2400" b="1" dirty="0" err="1"/>
              <a:t>Kedudukan</a:t>
            </a:r>
            <a:r>
              <a:rPr lang="en-US" sz="2400" b="1" dirty="0"/>
              <a:t> </a:t>
            </a:r>
            <a:r>
              <a:rPr lang="en-US" sz="2400" b="1" dirty="0" err="1"/>
              <a:t>Kewangan</a:t>
            </a:r>
            <a:r>
              <a:rPr lang="en-US" sz="2400" b="1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3CC4FB-1BCC-CA47-8B43-BFFCC538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70" y="5060141"/>
            <a:ext cx="9475103" cy="12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1DAAA8-C2C2-D348-83B2-D2BC56C38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3" r="27247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8067-DF01-DB4B-B379-40A23966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298498"/>
          </a:xfrm>
        </p:spPr>
        <p:txBody>
          <a:bodyPr>
            <a:normAutofit/>
          </a:bodyPr>
          <a:lstStyle/>
          <a:p>
            <a:r>
              <a:rPr lang="en-US" sz="2800"/>
              <a:t>Sekiranya  Catatan  Kontra  tidak dibuat, maka kesan terhadap akaun  berkaitannya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C52F-2862-494E-97B5-6D3D0671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1680883"/>
            <a:ext cx="7055181" cy="4198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b="1" err="1"/>
              <a:t>Jika</a:t>
            </a:r>
            <a:r>
              <a:rPr lang="en-US" sz="2300" b="1"/>
              <a:t> </a:t>
            </a:r>
            <a:r>
              <a:rPr lang="en-US" sz="2300" b="1" err="1"/>
              <a:t>tiada</a:t>
            </a:r>
            <a:r>
              <a:rPr lang="en-US" sz="2300" b="1"/>
              <a:t> </a:t>
            </a:r>
            <a:r>
              <a:rPr lang="en-US" sz="2300" b="1" err="1"/>
              <a:t>Akaun</a:t>
            </a:r>
            <a:r>
              <a:rPr lang="en-US" sz="2300" b="1"/>
              <a:t> </a:t>
            </a:r>
            <a:r>
              <a:rPr lang="en-US" sz="2300" b="1" err="1"/>
              <a:t>Pulangan</a:t>
            </a:r>
            <a:r>
              <a:rPr lang="en-US" sz="2300" b="1"/>
              <a:t> </a:t>
            </a:r>
            <a:r>
              <a:rPr lang="en-US" sz="2300" b="1" err="1"/>
              <a:t>Jualan</a:t>
            </a:r>
            <a:r>
              <a:rPr lang="en-US" sz="2300" b="1"/>
              <a:t>  ⇒  </a:t>
            </a:r>
            <a:r>
              <a:rPr lang="en-US" sz="2300" b="1" err="1"/>
              <a:t>Jualan</a:t>
            </a:r>
            <a:r>
              <a:rPr lang="en-US" sz="2300" b="1"/>
              <a:t> akan </a:t>
            </a:r>
            <a:r>
              <a:rPr lang="en-US" sz="2300" b="1" err="1"/>
              <a:t>terlebih</a:t>
            </a:r>
            <a:r>
              <a:rPr lang="en-US" sz="2300" b="1"/>
              <a:t> </a:t>
            </a:r>
            <a:r>
              <a:rPr lang="en-US" sz="2300" b="1" err="1"/>
              <a:t>nyata</a:t>
            </a:r>
            <a:r>
              <a:rPr lang="en-US" sz="2300" b="1"/>
              <a:t>  ⇒   </a:t>
            </a:r>
            <a:r>
              <a:rPr lang="en-US" sz="2300" b="1" err="1"/>
              <a:t>Untung</a:t>
            </a:r>
            <a:r>
              <a:rPr lang="en-US" sz="2300" b="1"/>
              <a:t> </a:t>
            </a:r>
            <a:r>
              <a:rPr lang="en-US" sz="2300" b="1" err="1"/>
              <a:t>Kasar</a:t>
            </a:r>
            <a:r>
              <a:rPr lang="en-US" sz="2300" b="1"/>
              <a:t> </a:t>
            </a:r>
            <a:r>
              <a:rPr lang="en-US" sz="2300" b="1" err="1"/>
              <a:t>terlebih</a:t>
            </a:r>
            <a:r>
              <a:rPr lang="en-US" sz="2300" b="1"/>
              <a:t> </a:t>
            </a:r>
            <a:r>
              <a:rPr lang="en-US" sz="2300" b="1" err="1"/>
              <a:t>nyat</a:t>
            </a:r>
            <a:r>
              <a:rPr lang="en-GB" sz="2300" b="1"/>
              <a:t>a</a:t>
            </a:r>
          </a:p>
          <a:p>
            <a:pPr>
              <a:lnSpc>
                <a:spcPct val="100000"/>
              </a:lnSpc>
            </a:pPr>
            <a:r>
              <a:rPr lang="en-GB" sz="2300" b="1"/>
              <a:t>J</a:t>
            </a:r>
            <a:r>
              <a:rPr lang="en-US" sz="2300" b="1"/>
              <a:t>ika </a:t>
            </a:r>
            <a:r>
              <a:rPr lang="en-US" sz="2300" b="1" err="1"/>
              <a:t>tiada</a:t>
            </a:r>
            <a:r>
              <a:rPr lang="en-US" sz="2300" b="1"/>
              <a:t> </a:t>
            </a:r>
            <a:r>
              <a:rPr lang="en-US" sz="2300" b="1" err="1"/>
              <a:t>Akaun</a:t>
            </a:r>
            <a:r>
              <a:rPr lang="en-US" sz="2300" b="1"/>
              <a:t> </a:t>
            </a:r>
            <a:r>
              <a:rPr lang="en-US" sz="2300" b="1" err="1"/>
              <a:t>Pulangan</a:t>
            </a:r>
            <a:r>
              <a:rPr lang="en-US" sz="2300" b="1"/>
              <a:t>  </a:t>
            </a:r>
            <a:r>
              <a:rPr lang="en-US" sz="2300" b="1" err="1"/>
              <a:t>Belian</a:t>
            </a:r>
            <a:r>
              <a:rPr lang="en-US" sz="2300" b="1"/>
              <a:t>  ⇒  </a:t>
            </a:r>
            <a:r>
              <a:rPr lang="en-US" sz="2300" b="1" err="1"/>
              <a:t>Belian</a:t>
            </a:r>
            <a:r>
              <a:rPr lang="en-US" sz="2300" b="1"/>
              <a:t> akan </a:t>
            </a:r>
            <a:r>
              <a:rPr lang="en-US" sz="2300" b="1" err="1"/>
              <a:t>terlebih</a:t>
            </a:r>
            <a:r>
              <a:rPr lang="en-US" sz="2300" b="1"/>
              <a:t> </a:t>
            </a:r>
            <a:r>
              <a:rPr lang="en-US" sz="2300" b="1" err="1"/>
              <a:t>nyata</a:t>
            </a:r>
            <a:r>
              <a:rPr lang="en-US" sz="2300" b="1"/>
              <a:t>  ⇒  </a:t>
            </a:r>
            <a:r>
              <a:rPr lang="en-US" sz="2300" b="1" err="1"/>
              <a:t>Untung</a:t>
            </a:r>
            <a:r>
              <a:rPr lang="en-US" sz="2300" b="1"/>
              <a:t> </a:t>
            </a:r>
            <a:r>
              <a:rPr lang="en-US" sz="2300" b="1" err="1"/>
              <a:t>Kasar</a:t>
            </a:r>
            <a:r>
              <a:rPr lang="en-US" sz="2300" b="1"/>
              <a:t> </a:t>
            </a:r>
            <a:r>
              <a:rPr lang="en-US" sz="2300" b="1" err="1"/>
              <a:t>terkurang</a:t>
            </a:r>
            <a:r>
              <a:rPr lang="en-US" sz="2300" b="1"/>
              <a:t> </a:t>
            </a:r>
            <a:r>
              <a:rPr lang="en-US" sz="2300" b="1" err="1"/>
              <a:t>nyata</a:t>
            </a:r>
            <a:r>
              <a:rPr lang="en-US" sz="2300" b="1"/>
              <a:t> </a:t>
            </a:r>
            <a:endParaRPr lang="en-GB" sz="2300" b="1"/>
          </a:p>
          <a:p>
            <a:pPr>
              <a:lnSpc>
                <a:spcPct val="100000"/>
              </a:lnSpc>
            </a:pPr>
            <a:r>
              <a:rPr lang="en-GB" sz="2300" b="1"/>
              <a:t>J</a:t>
            </a:r>
            <a:r>
              <a:rPr lang="en-US" sz="2300" b="1"/>
              <a:t>ika </a:t>
            </a:r>
            <a:r>
              <a:rPr lang="en-US" sz="2300" b="1" err="1"/>
              <a:t>tiada</a:t>
            </a:r>
            <a:r>
              <a:rPr lang="en-US" sz="2300" b="1"/>
              <a:t> </a:t>
            </a:r>
            <a:r>
              <a:rPr lang="en-US" sz="2300" b="1" err="1"/>
              <a:t>Akaun</a:t>
            </a:r>
            <a:r>
              <a:rPr lang="en-US" sz="2300" b="1"/>
              <a:t> </a:t>
            </a:r>
            <a:r>
              <a:rPr lang="en-US" sz="2300" b="1" err="1"/>
              <a:t>Ambilan</a:t>
            </a:r>
            <a:r>
              <a:rPr lang="en-US" sz="2300" b="1"/>
              <a:t>  ⇒  Modal  </a:t>
            </a:r>
            <a:r>
              <a:rPr lang="en-US" sz="2300" b="1" err="1"/>
              <a:t>akhir</a:t>
            </a:r>
            <a:r>
              <a:rPr lang="en-US" sz="2300" b="1"/>
              <a:t> akan </a:t>
            </a:r>
            <a:r>
              <a:rPr lang="en-US" sz="2300" b="1" err="1"/>
              <a:t>terlebih</a:t>
            </a:r>
            <a:r>
              <a:rPr lang="en-US" sz="2300" b="1"/>
              <a:t> </a:t>
            </a:r>
            <a:r>
              <a:rPr lang="en-US" sz="2300" b="1" err="1"/>
              <a:t>nyata</a:t>
            </a:r>
            <a:r>
              <a:rPr lang="en-US" sz="2300" b="1"/>
              <a:t> </a:t>
            </a:r>
            <a:endParaRPr lang="en-GB" sz="2300" b="1"/>
          </a:p>
          <a:p>
            <a:pPr>
              <a:lnSpc>
                <a:spcPct val="100000"/>
              </a:lnSpc>
            </a:pPr>
            <a:r>
              <a:rPr lang="en-US" sz="2300" b="1" err="1"/>
              <a:t>Jika</a:t>
            </a:r>
            <a:r>
              <a:rPr lang="en-US" sz="2300" b="1"/>
              <a:t> </a:t>
            </a:r>
            <a:r>
              <a:rPr lang="en-US" sz="2300" b="1" err="1"/>
              <a:t>tiada</a:t>
            </a:r>
            <a:r>
              <a:rPr lang="en-US" sz="2300" b="1"/>
              <a:t> </a:t>
            </a:r>
            <a:r>
              <a:rPr lang="en-US" sz="2300" b="1" err="1"/>
              <a:t>Akaun</a:t>
            </a:r>
            <a:r>
              <a:rPr lang="en-US" sz="2300" b="1"/>
              <a:t> </a:t>
            </a:r>
            <a:r>
              <a:rPr lang="en-US" sz="2300" b="1" err="1"/>
              <a:t>Susut</a:t>
            </a:r>
            <a:r>
              <a:rPr lang="en-US" sz="2300" b="1"/>
              <a:t> </a:t>
            </a:r>
            <a:r>
              <a:rPr lang="en-US" sz="2300" b="1" err="1"/>
              <a:t>Nilai</a:t>
            </a:r>
            <a:r>
              <a:rPr lang="en-US" sz="2300" b="1"/>
              <a:t> </a:t>
            </a:r>
            <a:r>
              <a:rPr lang="en-US" sz="2300" b="1" err="1"/>
              <a:t>Terkumpul</a:t>
            </a:r>
            <a:r>
              <a:rPr lang="en-US" sz="2300" b="1"/>
              <a:t> </a:t>
            </a:r>
            <a:r>
              <a:rPr lang="en-US" sz="2300" b="1" err="1"/>
              <a:t>Aset</a:t>
            </a:r>
            <a:r>
              <a:rPr lang="en-US" sz="2300" b="1"/>
              <a:t> </a:t>
            </a:r>
            <a:r>
              <a:rPr lang="en-US" sz="2300" b="1" err="1"/>
              <a:t>Bukan</a:t>
            </a:r>
            <a:r>
              <a:rPr lang="en-US" sz="2300" b="1"/>
              <a:t> </a:t>
            </a:r>
            <a:r>
              <a:rPr lang="en-US" sz="2300" b="1" err="1"/>
              <a:t>Semasa</a:t>
            </a:r>
            <a:r>
              <a:rPr lang="en-US" sz="2300" b="1"/>
              <a:t>  ⇒  </a:t>
            </a:r>
            <a:r>
              <a:rPr lang="en-US" sz="2300" b="1" err="1"/>
              <a:t>Nilai</a:t>
            </a:r>
            <a:r>
              <a:rPr lang="en-US" sz="2300" b="1"/>
              <a:t> buku </a:t>
            </a:r>
            <a:r>
              <a:rPr lang="en-US" sz="2300" b="1" err="1"/>
              <a:t>aset</a:t>
            </a:r>
            <a:r>
              <a:rPr lang="en-US" sz="2300" b="1"/>
              <a:t> </a:t>
            </a:r>
            <a:r>
              <a:rPr lang="en-US" sz="2300" b="1" err="1"/>
              <a:t>berkenaan</a:t>
            </a:r>
            <a:r>
              <a:rPr lang="en-US" sz="2300" b="1"/>
              <a:t> </a:t>
            </a:r>
            <a:r>
              <a:rPr lang="en-US" sz="2300" b="1" err="1"/>
              <a:t>terlebih</a:t>
            </a:r>
            <a:r>
              <a:rPr lang="en-US" sz="2300" b="1"/>
              <a:t> </a:t>
            </a:r>
            <a:r>
              <a:rPr lang="en-US" sz="2300" b="1" err="1"/>
              <a:t>nyata</a:t>
            </a:r>
            <a:r>
              <a:rPr lang="en-US" sz="2300" b="1"/>
              <a:t> </a:t>
            </a:r>
            <a:endParaRPr lang="en-GB" sz="2300" b="1"/>
          </a:p>
          <a:p>
            <a:pPr>
              <a:lnSpc>
                <a:spcPct val="100000"/>
              </a:lnSpc>
            </a:pPr>
            <a:r>
              <a:rPr lang="en-US" sz="2300" b="1" err="1"/>
              <a:t>Jika</a:t>
            </a:r>
            <a:r>
              <a:rPr lang="en-US" sz="2300" b="1"/>
              <a:t> </a:t>
            </a:r>
            <a:r>
              <a:rPr lang="en-US" sz="2300" b="1" err="1"/>
              <a:t>tiada</a:t>
            </a:r>
            <a:r>
              <a:rPr lang="en-US" sz="2300" b="1"/>
              <a:t> </a:t>
            </a:r>
            <a:r>
              <a:rPr lang="en-US" sz="2300" b="1" err="1"/>
              <a:t>Akaun</a:t>
            </a:r>
            <a:r>
              <a:rPr lang="en-US" sz="2300" b="1"/>
              <a:t> </a:t>
            </a:r>
            <a:r>
              <a:rPr lang="en-US" sz="2300" b="1" err="1"/>
              <a:t>Peruntukan</a:t>
            </a:r>
            <a:r>
              <a:rPr lang="en-US" sz="2300" b="1"/>
              <a:t> </a:t>
            </a:r>
            <a:r>
              <a:rPr lang="en-US" sz="2300" b="1" err="1"/>
              <a:t>Hutang</a:t>
            </a:r>
            <a:r>
              <a:rPr lang="en-US" sz="2300" b="1"/>
              <a:t> </a:t>
            </a:r>
            <a:r>
              <a:rPr lang="en-US" sz="2300" b="1" err="1"/>
              <a:t>Ragu</a:t>
            </a:r>
            <a:r>
              <a:rPr lang="en-US" sz="2300" b="1"/>
              <a:t>  ⇒  </a:t>
            </a:r>
            <a:r>
              <a:rPr lang="en-US" sz="2300" b="1" err="1"/>
              <a:t>Akaun</a:t>
            </a:r>
            <a:r>
              <a:rPr lang="en-US" sz="2300" b="1"/>
              <a:t> Belum </a:t>
            </a:r>
            <a:r>
              <a:rPr lang="en-US" sz="2300" b="1" err="1"/>
              <a:t>Terima</a:t>
            </a:r>
            <a:r>
              <a:rPr lang="en-US" sz="2300" b="1"/>
              <a:t> akan </a:t>
            </a:r>
            <a:r>
              <a:rPr lang="en-US" sz="2300" b="1" err="1"/>
              <a:t>terlebih</a:t>
            </a:r>
            <a:r>
              <a:rPr lang="en-US" sz="2300" b="1"/>
              <a:t> </a:t>
            </a:r>
            <a:r>
              <a:rPr lang="en-US" sz="2300" b="1" err="1"/>
              <a:t>nyata</a:t>
            </a:r>
            <a:endParaRPr lang="en-US" sz="2300" b="1"/>
          </a:p>
        </p:txBody>
      </p:sp>
    </p:spTree>
    <p:extLst>
      <p:ext uri="{BB962C8B-B14F-4D97-AF65-F5344CB8AC3E}">
        <p14:creationId xmlns:p14="http://schemas.microsoft.com/office/powerpoint/2010/main" val="36582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24AA-47CA-6047-AABB-65A6399C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8939"/>
          </a:xfrm>
        </p:spPr>
        <p:txBody>
          <a:bodyPr>
            <a:normAutofit/>
          </a:bodyPr>
          <a:lstStyle/>
          <a:p>
            <a:r>
              <a:rPr lang="en-US"/>
              <a:t>Carta Akaun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8C1D-A5C4-7440-96EB-038000E2F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43529"/>
            <a:ext cx="6480381" cy="42360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/>
              <a:t>Carta </a:t>
            </a:r>
            <a:r>
              <a:rPr lang="en-US" sz="2600" b="1" err="1"/>
              <a:t>Akaun</a:t>
            </a:r>
            <a:r>
              <a:rPr lang="en-US" sz="2600" b="1"/>
              <a:t> </a:t>
            </a:r>
            <a:r>
              <a:rPr lang="en-US" sz="2600" b="1" err="1"/>
              <a:t>merupakan</a:t>
            </a:r>
            <a:r>
              <a:rPr lang="en-US" sz="2600" b="1"/>
              <a:t> </a:t>
            </a:r>
            <a:r>
              <a:rPr lang="en-US" sz="2600" b="1" err="1"/>
              <a:t>senarai</a:t>
            </a:r>
            <a:r>
              <a:rPr lang="en-US" sz="2600" b="1"/>
              <a:t> </a:t>
            </a:r>
            <a:r>
              <a:rPr lang="en-US" sz="2600" b="1" err="1"/>
              <a:t>nombor</a:t>
            </a:r>
            <a:r>
              <a:rPr lang="en-US" sz="2600" b="1"/>
              <a:t>  dan </a:t>
            </a:r>
            <a:r>
              <a:rPr lang="en-US" sz="2600" b="1" err="1"/>
              <a:t>tajuk</a:t>
            </a:r>
            <a:r>
              <a:rPr lang="en-US" sz="2600" b="1"/>
              <a:t> </a:t>
            </a:r>
            <a:r>
              <a:rPr lang="en-US" sz="2600" b="1" err="1"/>
              <a:t>bagi</a:t>
            </a:r>
            <a:r>
              <a:rPr lang="en-US" sz="2600" b="1"/>
              <a:t> </a:t>
            </a:r>
            <a:r>
              <a:rPr lang="en-US" sz="2600" b="1" err="1"/>
              <a:t>semua</a:t>
            </a:r>
            <a:r>
              <a:rPr lang="en-US" sz="2600" b="1"/>
              <a:t>  </a:t>
            </a:r>
            <a:r>
              <a:rPr lang="en-US" sz="2600" b="1" err="1"/>
              <a:t>akaun</a:t>
            </a:r>
            <a:r>
              <a:rPr lang="en-US" sz="2600" b="1"/>
              <a:t> yang </a:t>
            </a:r>
            <a:r>
              <a:rPr lang="en-US" sz="2600" b="1" err="1"/>
              <a:t>disusun</a:t>
            </a:r>
            <a:r>
              <a:rPr lang="en-US" sz="2600" b="1"/>
              <a:t> </a:t>
            </a:r>
            <a:r>
              <a:rPr lang="en-US" sz="2600" b="1" err="1"/>
              <a:t>secara</a:t>
            </a:r>
            <a:r>
              <a:rPr lang="en-US" sz="2600" b="1"/>
              <a:t>  </a:t>
            </a:r>
            <a:r>
              <a:rPr lang="en-US" sz="2600" b="1" err="1"/>
              <a:t>sistematik</a:t>
            </a:r>
            <a:r>
              <a:rPr lang="en-US" sz="2600" b="1"/>
              <a:t> </a:t>
            </a:r>
            <a:r>
              <a:rPr lang="en-US" sz="2600" b="1" err="1"/>
              <a:t>untuk</a:t>
            </a:r>
            <a:r>
              <a:rPr lang="en-US" sz="2600" b="1"/>
              <a:t> </a:t>
            </a:r>
            <a:r>
              <a:rPr lang="en-US" sz="2600" b="1" err="1"/>
              <a:t>tujuan</a:t>
            </a:r>
            <a:r>
              <a:rPr lang="en-US" sz="2600" b="1"/>
              <a:t> </a:t>
            </a:r>
            <a:r>
              <a:rPr lang="en-US" sz="2600" b="1" err="1"/>
              <a:t>perekodan</a:t>
            </a:r>
            <a:r>
              <a:rPr lang="en-US" sz="2600" b="1"/>
              <a:t>  dalam  </a:t>
            </a:r>
            <a:r>
              <a:rPr lang="en-US" sz="2600" b="1" err="1"/>
              <a:t>sistem</a:t>
            </a:r>
            <a:r>
              <a:rPr lang="en-US" sz="2600" b="1"/>
              <a:t>  </a:t>
            </a:r>
            <a:r>
              <a:rPr lang="en-US" sz="2600" b="1" err="1"/>
              <a:t>perekodan</a:t>
            </a:r>
            <a:r>
              <a:rPr lang="en-US" sz="2600" b="1"/>
              <a:t>  </a:t>
            </a:r>
            <a:r>
              <a:rPr lang="en-US" sz="2600" b="1" err="1"/>
              <a:t>berkomputer</a:t>
            </a:r>
            <a:r>
              <a:rPr lang="en-US" sz="2600" b="1"/>
              <a:t>. </a:t>
            </a:r>
            <a:endParaRPr lang="en-GB" sz="2600" b="1"/>
          </a:p>
          <a:p>
            <a:pPr>
              <a:lnSpc>
                <a:spcPct val="100000"/>
              </a:lnSpc>
            </a:pPr>
            <a:r>
              <a:rPr lang="en-US" sz="2600" b="1"/>
              <a:t>Dalam  Carta </a:t>
            </a:r>
            <a:r>
              <a:rPr lang="en-US" sz="2600" b="1" err="1"/>
              <a:t>Akaun</a:t>
            </a:r>
            <a:r>
              <a:rPr lang="en-US" sz="2600" b="1"/>
              <a:t>,  </a:t>
            </a:r>
            <a:r>
              <a:rPr lang="en-US" sz="2600" b="1" err="1"/>
              <a:t>semua</a:t>
            </a:r>
            <a:r>
              <a:rPr lang="en-US" sz="2600" b="1"/>
              <a:t>  </a:t>
            </a:r>
            <a:r>
              <a:rPr lang="en-US" sz="2600" b="1" err="1"/>
              <a:t>akaun</a:t>
            </a:r>
            <a:r>
              <a:rPr lang="en-US" sz="2600" b="1"/>
              <a:t> yang </a:t>
            </a:r>
            <a:r>
              <a:rPr lang="en-US" sz="2600" b="1" err="1"/>
              <a:t>terlibat</a:t>
            </a:r>
            <a:r>
              <a:rPr lang="en-US" sz="2600" b="1"/>
              <a:t> akan </a:t>
            </a:r>
            <a:r>
              <a:rPr lang="en-US" sz="2600" b="1" err="1"/>
              <a:t>dikumpul</a:t>
            </a:r>
            <a:r>
              <a:rPr lang="en-US" sz="2600" b="1"/>
              <a:t>  dan  </a:t>
            </a:r>
            <a:r>
              <a:rPr lang="en-US" sz="2600" b="1" err="1"/>
              <a:t>disusun</a:t>
            </a:r>
            <a:r>
              <a:rPr lang="en-US" sz="2600" b="1"/>
              <a:t>  </a:t>
            </a:r>
            <a:r>
              <a:rPr lang="en-US" sz="2600" b="1" err="1"/>
              <a:t>mengikut</a:t>
            </a:r>
            <a:r>
              <a:rPr lang="en-US" sz="2600" b="1"/>
              <a:t> </a:t>
            </a:r>
            <a:r>
              <a:rPr lang="en-US" sz="2600" b="1" err="1"/>
              <a:t>kelasnya</a:t>
            </a:r>
            <a:r>
              <a:rPr lang="en-US" sz="2600" b="1"/>
              <a:t>. </a:t>
            </a:r>
            <a:endParaRPr lang="en-GB" sz="2600" b="1"/>
          </a:p>
          <a:p>
            <a:pPr>
              <a:lnSpc>
                <a:spcPct val="100000"/>
              </a:lnSpc>
            </a:pPr>
            <a:r>
              <a:rPr lang="en-US" sz="2600" b="1" err="1"/>
              <a:t>Setiap</a:t>
            </a:r>
            <a:r>
              <a:rPr lang="en-US" sz="2600" b="1"/>
              <a:t> </a:t>
            </a:r>
            <a:r>
              <a:rPr lang="en-US" sz="2600" b="1" err="1"/>
              <a:t>akaun</a:t>
            </a:r>
            <a:r>
              <a:rPr lang="en-US" sz="2600" b="1"/>
              <a:t> yang </a:t>
            </a:r>
            <a:r>
              <a:rPr lang="en-US" sz="2600" b="1" err="1"/>
              <a:t>terkandung</a:t>
            </a:r>
            <a:r>
              <a:rPr lang="en-US" sz="2600" b="1"/>
              <a:t> dalam  Carta </a:t>
            </a:r>
            <a:r>
              <a:rPr lang="en-US" sz="2600" b="1" err="1"/>
              <a:t>Akaun</a:t>
            </a:r>
            <a:r>
              <a:rPr lang="en-US" sz="2600" b="1"/>
              <a:t> </a:t>
            </a:r>
            <a:r>
              <a:rPr lang="en-US" sz="2600" b="1" err="1"/>
              <a:t>diberi</a:t>
            </a:r>
            <a:r>
              <a:rPr lang="en-US" sz="2600" b="1"/>
              <a:t> nama  </a:t>
            </a:r>
            <a:r>
              <a:rPr lang="en-US" sz="2600" b="1" err="1"/>
              <a:t>akaun</a:t>
            </a:r>
            <a:r>
              <a:rPr lang="en-US" sz="2600" b="1"/>
              <a:t> </a:t>
            </a:r>
            <a:r>
              <a:rPr lang="en-US" sz="2600" b="1" err="1"/>
              <a:t>berserta</a:t>
            </a:r>
            <a:r>
              <a:rPr lang="en-US" sz="2600" b="1"/>
              <a:t> </a:t>
            </a:r>
            <a:r>
              <a:rPr lang="en-US" sz="2600" b="1" err="1"/>
              <a:t>nombor</a:t>
            </a:r>
            <a:r>
              <a:rPr lang="en-US" sz="2600" b="1"/>
              <a:t>  yang </a:t>
            </a:r>
            <a:r>
              <a:rPr lang="en-US" sz="2600" b="1" err="1"/>
              <a:t>tersendiri</a:t>
            </a:r>
            <a:r>
              <a:rPr lang="en-US" sz="2600" b="1"/>
              <a:t>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F819B4-9DD7-064C-887E-09B72B194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1" r="12687" b="-2"/>
          <a:stretch/>
        </p:blipFill>
        <p:spPr>
          <a:xfrm>
            <a:off x="7598400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97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424AA-47CA-6047-AABB-65A6399C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spc="800">
                <a:solidFill>
                  <a:srgbClr val="2A1A00"/>
                </a:solidFill>
              </a:rPr>
              <a:t>Carta Akaun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F8CE0C9-43FE-7340-8F2E-2A4E3CA4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3" y="643467"/>
            <a:ext cx="9077154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93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3436E1-F6CF-EE4F-8B97-114E97B7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80" y="1951040"/>
            <a:ext cx="8957335" cy="29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9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0D335-F237-AA48-A7B1-A16F4F88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spc="800">
                <a:solidFill>
                  <a:srgbClr val="2A1A00"/>
                </a:solidFill>
              </a:rPr>
              <a:t>Langkah-langkah untuk Menyediakan Carta Akaun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B0C16F-C472-E243-9CCC-3EAD5564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7" y="1494881"/>
            <a:ext cx="6220332" cy="38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3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0D335-F237-AA48-A7B1-A16F4F88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spc="800">
                <a:solidFill>
                  <a:srgbClr val="2A1A00"/>
                </a:solidFill>
              </a:rPr>
              <a:t>Langkah-langkah untuk Menyediakan Carta Akaun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26FF947-B9F3-D046-B25D-5DEA833B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7" y="1665940"/>
            <a:ext cx="6220332" cy="35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9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648570-A241-F346-AB8F-527E0ADF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72D289C-3FA2-4E6E-964E-B52C692A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464" y="0"/>
            <a:ext cx="10777537" cy="6858000"/>
          </a:xfrm>
          <a:custGeom>
            <a:avLst/>
            <a:gdLst>
              <a:gd name="connsiteX0" fmla="*/ 0 w 10777537"/>
              <a:gd name="connsiteY0" fmla="*/ 0 h 6858000"/>
              <a:gd name="connsiteX1" fmla="*/ 10777537 w 10777537"/>
              <a:gd name="connsiteY1" fmla="*/ 0 h 6858000"/>
              <a:gd name="connsiteX2" fmla="*/ 10777537 w 10777537"/>
              <a:gd name="connsiteY2" fmla="*/ 6858000 h 6858000"/>
              <a:gd name="connsiteX3" fmla="*/ 0 w 10777537"/>
              <a:gd name="connsiteY3" fmla="*/ 6858000 h 6858000"/>
              <a:gd name="connsiteX4" fmla="*/ 23812 w 10777537"/>
              <a:gd name="connsiteY4" fmla="*/ 6769100 h 6858000"/>
              <a:gd name="connsiteX5" fmla="*/ 47625 w 10777537"/>
              <a:gd name="connsiteY5" fmla="*/ 6681788 h 6858000"/>
              <a:gd name="connsiteX6" fmla="*/ 74612 w 10777537"/>
              <a:gd name="connsiteY6" fmla="*/ 6596063 h 6858000"/>
              <a:gd name="connsiteX7" fmla="*/ 104775 w 10777537"/>
              <a:gd name="connsiteY7" fmla="*/ 6513513 h 6858000"/>
              <a:gd name="connsiteX8" fmla="*/ 141287 w 10777537"/>
              <a:gd name="connsiteY8" fmla="*/ 6435725 h 6858000"/>
              <a:gd name="connsiteX9" fmla="*/ 184150 w 10777537"/>
              <a:gd name="connsiteY9" fmla="*/ 6362700 h 6858000"/>
              <a:gd name="connsiteX10" fmla="*/ 230188 w 10777537"/>
              <a:gd name="connsiteY10" fmla="*/ 6300788 h 6858000"/>
              <a:gd name="connsiteX11" fmla="*/ 282575 w 10777537"/>
              <a:gd name="connsiteY11" fmla="*/ 6243638 h 6858000"/>
              <a:gd name="connsiteX12" fmla="*/ 339725 w 10777537"/>
              <a:gd name="connsiteY12" fmla="*/ 6188075 h 6858000"/>
              <a:gd name="connsiteX13" fmla="*/ 403225 w 10777537"/>
              <a:gd name="connsiteY13" fmla="*/ 6134100 h 6858000"/>
              <a:gd name="connsiteX14" fmla="*/ 466725 w 10777537"/>
              <a:gd name="connsiteY14" fmla="*/ 6084888 h 6858000"/>
              <a:gd name="connsiteX15" fmla="*/ 533400 w 10777537"/>
              <a:gd name="connsiteY15" fmla="*/ 6032500 h 6858000"/>
              <a:gd name="connsiteX16" fmla="*/ 601663 w 10777537"/>
              <a:gd name="connsiteY16" fmla="*/ 5983288 h 6858000"/>
              <a:gd name="connsiteX17" fmla="*/ 666750 w 10777537"/>
              <a:gd name="connsiteY17" fmla="*/ 5930900 h 6858000"/>
              <a:gd name="connsiteX18" fmla="*/ 731838 w 10777537"/>
              <a:gd name="connsiteY18" fmla="*/ 5878513 h 6858000"/>
              <a:gd name="connsiteX19" fmla="*/ 792163 w 10777537"/>
              <a:gd name="connsiteY19" fmla="*/ 5824538 h 6858000"/>
              <a:gd name="connsiteX20" fmla="*/ 847725 w 10777537"/>
              <a:gd name="connsiteY20" fmla="*/ 5767388 h 6858000"/>
              <a:gd name="connsiteX21" fmla="*/ 896938 w 10777537"/>
              <a:gd name="connsiteY21" fmla="*/ 5707063 h 6858000"/>
              <a:gd name="connsiteX22" fmla="*/ 941388 w 10777537"/>
              <a:gd name="connsiteY22" fmla="*/ 5643563 h 6858000"/>
              <a:gd name="connsiteX23" fmla="*/ 974725 w 10777537"/>
              <a:gd name="connsiteY23" fmla="*/ 5575300 h 6858000"/>
              <a:gd name="connsiteX24" fmla="*/ 1000125 w 10777537"/>
              <a:gd name="connsiteY24" fmla="*/ 5499100 h 6858000"/>
              <a:gd name="connsiteX25" fmla="*/ 1014413 w 10777537"/>
              <a:gd name="connsiteY25" fmla="*/ 5418138 h 6858000"/>
              <a:gd name="connsiteX26" fmla="*/ 1020763 w 10777537"/>
              <a:gd name="connsiteY26" fmla="*/ 5334000 h 6858000"/>
              <a:gd name="connsiteX27" fmla="*/ 1020763 w 10777537"/>
              <a:gd name="connsiteY27" fmla="*/ 5249863 h 6858000"/>
              <a:gd name="connsiteX28" fmla="*/ 1014413 w 10777537"/>
              <a:gd name="connsiteY28" fmla="*/ 5162550 h 6858000"/>
              <a:gd name="connsiteX29" fmla="*/ 1003300 w 10777537"/>
              <a:gd name="connsiteY29" fmla="*/ 5072063 h 6858000"/>
              <a:gd name="connsiteX30" fmla="*/ 990600 w 10777537"/>
              <a:gd name="connsiteY30" fmla="*/ 4983163 h 6858000"/>
              <a:gd name="connsiteX31" fmla="*/ 979488 w 10777537"/>
              <a:gd name="connsiteY31" fmla="*/ 4894263 h 6858000"/>
              <a:gd name="connsiteX32" fmla="*/ 968375 w 10777537"/>
              <a:gd name="connsiteY32" fmla="*/ 4805363 h 6858000"/>
              <a:gd name="connsiteX33" fmla="*/ 960438 w 10777537"/>
              <a:gd name="connsiteY33" fmla="*/ 4714875 h 6858000"/>
              <a:gd name="connsiteX34" fmla="*/ 957263 w 10777537"/>
              <a:gd name="connsiteY34" fmla="*/ 4627563 h 6858000"/>
              <a:gd name="connsiteX35" fmla="*/ 962025 w 10777537"/>
              <a:gd name="connsiteY35" fmla="*/ 4543425 h 6858000"/>
              <a:gd name="connsiteX36" fmla="*/ 973138 w 10777537"/>
              <a:gd name="connsiteY36" fmla="*/ 4459288 h 6858000"/>
              <a:gd name="connsiteX37" fmla="*/ 993775 w 10777537"/>
              <a:gd name="connsiteY37" fmla="*/ 4381500 h 6858000"/>
              <a:gd name="connsiteX38" fmla="*/ 1022350 w 10777537"/>
              <a:gd name="connsiteY38" fmla="*/ 4302125 h 6858000"/>
              <a:gd name="connsiteX39" fmla="*/ 1057275 w 10777537"/>
              <a:gd name="connsiteY39" fmla="*/ 4224338 h 6858000"/>
              <a:gd name="connsiteX40" fmla="*/ 1098550 w 10777537"/>
              <a:gd name="connsiteY40" fmla="*/ 4146550 h 6858000"/>
              <a:gd name="connsiteX41" fmla="*/ 1143000 w 10777537"/>
              <a:gd name="connsiteY41" fmla="*/ 4068763 h 6858000"/>
              <a:gd name="connsiteX42" fmla="*/ 1189038 w 10777537"/>
              <a:gd name="connsiteY42" fmla="*/ 3989388 h 6858000"/>
              <a:gd name="connsiteX43" fmla="*/ 1235075 w 10777537"/>
              <a:gd name="connsiteY43" fmla="*/ 3913188 h 6858000"/>
              <a:gd name="connsiteX44" fmla="*/ 1277938 w 10777537"/>
              <a:gd name="connsiteY44" fmla="*/ 3833813 h 6858000"/>
              <a:gd name="connsiteX45" fmla="*/ 1317625 w 10777537"/>
              <a:gd name="connsiteY45" fmla="*/ 3756025 h 6858000"/>
              <a:gd name="connsiteX46" fmla="*/ 1350963 w 10777537"/>
              <a:gd name="connsiteY46" fmla="*/ 3673475 h 6858000"/>
              <a:gd name="connsiteX47" fmla="*/ 1377950 w 10777537"/>
              <a:gd name="connsiteY47" fmla="*/ 3592513 h 6858000"/>
              <a:gd name="connsiteX48" fmla="*/ 1393825 w 10777537"/>
              <a:gd name="connsiteY48" fmla="*/ 3511550 h 6858000"/>
              <a:gd name="connsiteX49" fmla="*/ 1400175 w 10777537"/>
              <a:gd name="connsiteY49" fmla="*/ 3429000 h 6858000"/>
              <a:gd name="connsiteX50" fmla="*/ 1393825 w 10777537"/>
              <a:gd name="connsiteY50" fmla="*/ 3346450 h 6858000"/>
              <a:gd name="connsiteX51" fmla="*/ 1377950 w 10777537"/>
              <a:gd name="connsiteY51" fmla="*/ 3265488 h 6858000"/>
              <a:gd name="connsiteX52" fmla="*/ 1350963 w 10777537"/>
              <a:gd name="connsiteY52" fmla="*/ 3184525 h 6858000"/>
              <a:gd name="connsiteX53" fmla="*/ 1317625 w 10777537"/>
              <a:gd name="connsiteY53" fmla="*/ 3101975 h 6858000"/>
              <a:gd name="connsiteX54" fmla="*/ 1277938 w 10777537"/>
              <a:gd name="connsiteY54" fmla="*/ 3024188 h 6858000"/>
              <a:gd name="connsiteX55" fmla="*/ 1235075 w 10777537"/>
              <a:gd name="connsiteY55" fmla="*/ 2944813 h 6858000"/>
              <a:gd name="connsiteX56" fmla="*/ 1189038 w 10777537"/>
              <a:gd name="connsiteY56" fmla="*/ 2868613 h 6858000"/>
              <a:gd name="connsiteX57" fmla="*/ 1143000 w 10777537"/>
              <a:gd name="connsiteY57" fmla="*/ 2789238 h 6858000"/>
              <a:gd name="connsiteX58" fmla="*/ 1098550 w 10777537"/>
              <a:gd name="connsiteY58" fmla="*/ 2711450 h 6858000"/>
              <a:gd name="connsiteX59" fmla="*/ 1057275 w 10777537"/>
              <a:gd name="connsiteY59" fmla="*/ 2633663 h 6858000"/>
              <a:gd name="connsiteX60" fmla="*/ 1022350 w 10777537"/>
              <a:gd name="connsiteY60" fmla="*/ 2555875 h 6858000"/>
              <a:gd name="connsiteX61" fmla="*/ 993775 w 10777537"/>
              <a:gd name="connsiteY61" fmla="*/ 2476500 h 6858000"/>
              <a:gd name="connsiteX62" fmla="*/ 973138 w 10777537"/>
              <a:gd name="connsiteY62" fmla="*/ 2398713 h 6858000"/>
              <a:gd name="connsiteX63" fmla="*/ 962025 w 10777537"/>
              <a:gd name="connsiteY63" fmla="*/ 2314575 h 6858000"/>
              <a:gd name="connsiteX64" fmla="*/ 957263 w 10777537"/>
              <a:gd name="connsiteY64" fmla="*/ 2230438 h 6858000"/>
              <a:gd name="connsiteX65" fmla="*/ 960438 w 10777537"/>
              <a:gd name="connsiteY65" fmla="*/ 2143125 h 6858000"/>
              <a:gd name="connsiteX66" fmla="*/ 968375 w 10777537"/>
              <a:gd name="connsiteY66" fmla="*/ 2052638 h 6858000"/>
              <a:gd name="connsiteX67" fmla="*/ 979488 w 10777537"/>
              <a:gd name="connsiteY67" fmla="*/ 1963738 h 6858000"/>
              <a:gd name="connsiteX68" fmla="*/ 990600 w 10777537"/>
              <a:gd name="connsiteY68" fmla="*/ 1874838 h 6858000"/>
              <a:gd name="connsiteX69" fmla="*/ 1003300 w 10777537"/>
              <a:gd name="connsiteY69" fmla="*/ 1785938 h 6858000"/>
              <a:gd name="connsiteX70" fmla="*/ 1014413 w 10777537"/>
              <a:gd name="connsiteY70" fmla="*/ 1695450 h 6858000"/>
              <a:gd name="connsiteX71" fmla="*/ 1020763 w 10777537"/>
              <a:gd name="connsiteY71" fmla="*/ 1608138 h 6858000"/>
              <a:gd name="connsiteX72" fmla="*/ 1020763 w 10777537"/>
              <a:gd name="connsiteY72" fmla="*/ 1524000 h 6858000"/>
              <a:gd name="connsiteX73" fmla="*/ 1014413 w 10777537"/>
              <a:gd name="connsiteY73" fmla="*/ 1439863 h 6858000"/>
              <a:gd name="connsiteX74" fmla="*/ 1000125 w 10777537"/>
              <a:gd name="connsiteY74" fmla="*/ 1358900 h 6858000"/>
              <a:gd name="connsiteX75" fmla="*/ 974725 w 10777537"/>
              <a:gd name="connsiteY75" fmla="*/ 1282700 h 6858000"/>
              <a:gd name="connsiteX76" fmla="*/ 941388 w 10777537"/>
              <a:gd name="connsiteY76" fmla="*/ 1214438 h 6858000"/>
              <a:gd name="connsiteX77" fmla="*/ 896938 w 10777537"/>
              <a:gd name="connsiteY77" fmla="*/ 1150938 h 6858000"/>
              <a:gd name="connsiteX78" fmla="*/ 847725 w 10777537"/>
              <a:gd name="connsiteY78" fmla="*/ 1090613 h 6858000"/>
              <a:gd name="connsiteX79" fmla="*/ 792163 w 10777537"/>
              <a:gd name="connsiteY79" fmla="*/ 1033463 h 6858000"/>
              <a:gd name="connsiteX80" fmla="*/ 731838 w 10777537"/>
              <a:gd name="connsiteY80" fmla="*/ 979488 h 6858000"/>
              <a:gd name="connsiteX81" fmla="*/ 666750 w 10777537"/>
              <a:gd name="connsiteY81" fmla="*/ 927100 h 6858000"/>
              <a:gd name="connsiteX82" fmla="*/ 601663 w 10777537"/>
              <a:gd name="connsiteY82" fmla="*/ 874713 h 6858000"/>
              <a:gd name="connsiteX83" fmla="*/ 533400 w 10777537"/>
              <a:gd name="connsiteY83" fmla="*/ 825500 h 6858000"/>
              <a:gd name="connsiteX84" fmla="*/ 466725 w 10777537"/>
              <a:gd name="connsiteY84" fmla="*/ 773113 h 6858000"/>
              <a:gd name="connsiteX85" fmla="*/ 403225 w 10777537"/>
              <a:gd name="connsiteY85" fmla="*/ 723900 h 6858000"/>
              <a:gd name="connsiteX86" fmla="*/ 339725 w 10777537"/>
              <a:gd name="connsiteY86" fmla="*/ 669925 h 6858000"/>
              <a:gd name="connsiteX87" fmla="*/ 282575 w 10777537"/>
              <a:gd name="connsiteY87" fmla="*/ 614363 h 6858000"/>
              <a:gd name="connsiteX88" fmla="*/ 230188 w 10777537"/>
              <a:gd name="connsiteY88" fmla="*/ 557213 h 6858000"/>
              <a:gd name="connsiteX89" fmla="*/ 184150 w 10777537"/>
              <a:gd name="connsiteY89" fmla="*/ 495300 h 6858000"/>
              <a:gd name="connsiteX90" fmla="*/ 141287 w 10777537"/>
              <a:gd name="connsiteY90" fmla="*/ 422275 h 6858000"/>
              <a:gd name="connsiteX91" fmla="*/ 104775 w 10777537"/>
              <a:gd name="connsiteY91" fmla="*/ 344488 h 6858000"/>
              <a:gd name="connsiteX92" fmla="*/ 74612 w 10777537"/>
              <a:gd name="connsiteY92" fmla="*/ 261938 h 6858000"/>
              <a:gd name="connsiteX93" fmla="*/ 47625 w 10777537"/>
              <a:gd name="connsiteY93" fmla="*/ 176213 h 6858000"/>
              <a:gd name="connsiteX94" fmla="*/ 23812 w 10777537"/>
              <a:gd name="connsiteY94" fmla="*/ 88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777537" h="6858000">
                <a:moveTo>
                  <a:pt x="0" y="0"/>
                </a:moveTo>
                <a:lnTo>
                  <a:pt x="10777537" y="0"/>
                </a:lnTo>
                <a:lnTo>
                  <a:pt x="10777537" y="6858000"/>
                </a:lnTo>
                <a:lnTo>
                  <a:pt x="0" y="6858000"/>
                </a:lnTo>
                <a:lnTo>
                  <a:pt x="23812" y="6769100"/>
                </a:lnTo>
                <a:lnTo>
                  <a:pt x="47625" y="6681788"/>
                </a:lnTo>
                <a:lnTo>
                  <a:pt x="74612" y="6596063"/>
                </a:lnTo>
                <a:lnTo>
                  <a:pt x="104775" y="6513513"/>
                </a:lnTo>
                <a:lnTo>
                  <a:pt x="141287" y="6435725"/>
                </a:lnTo>
                <a:lnTo>
                  <a:pt x="184150" y="6362700"/>
                </a:lnTo>
                <a:lnTo>
                  <a:pt x="230188" y="6300788"/>
                </a:lnTo>
                <a:lnTo>
                  <a:pt x="282575" y="6243638"/>
                </a:lnTo>
                <a:lnTo>
                  <a:pt x="339725" y="6188075"/>
                </a:lnTo>
                <a:lnTo>
                  <a:pt x="403225" y="6134100"/>
                </a:lnTo>
                <a:lnTo>
                  <a:pt x="466725" y="6084888"/>
                </a:lnTo>
                <a:lnTo>
                  <a:pt x="533400" y="6032500"/>
                </a:lnTo>
                <a:lnTo>
                  <a:pt x="601663" y="5983288"/>
                </a:lnTo>
                <a:lnTo>
                  <a:pt x="666750" y="5930900"/>
                </a:lnTo>
                <a:lnTo>
                  <a:pt x="731838" y="5878513"/>
                </a:lnTo>
                <a:lnTo>
                  <a:pt x="792163" y="5824538"/>
                </a:lnTo>
                <a:lnTo>
                  <a:pt x="847725" y="5767388"/>
                </a:lnTo>
                <a:lnTo>
                  <a:pt x="896938" y="5707063"/>
                </a:lnTo>
                <a:lnTo>
                  <a:pt x="941388" y="5643563"/>
                </a:lnTo>
                <a:lnTo>
                  <a:pt x="974725" y="5575300"/>
                </a:lnTo>
                <a:lnTo>
                  <a:pt x="1000125" y="5499100"/>
                </a:lnTo>
                <a:lnTo>
                  <a:pt x="1014413" y="5418138"/>
                </a:lnTo>
                <a:lnTo>
                  <a:pt x="1020763" y="5334000"/>
                </a:lnTo>
                <a:lnTo>
                  <a:pt x="1020763" y="5249863"/>
                </a:lnTo>
                <a:lnTo>
                  <a:pt x="1014413" y="5162550"/>
                </a:lnTo>
                <a:lnTo>
                  <a:pt x="1003300" y="5072063"/>
                </a:lnTo>
                <a:lnTo>
                  <a:pt x="990600" y="4983163"/>
                </a:lnTo>
                <a:lnTo>
                  <a:pt x="979488" y="4894263"/>
                </a:lnTo>
                <a:lnTo>
                  <a:pt x="968375" y="4805363"/>
                </a:lnTo>
                <a:lnTo>
                  <a:pt x="960438" y="4714875"/>
                </a:lnTo>
                <a:lnTo>
                  <a:pt x="957263" y="4627563"/>
                </a:lnTo>
                <a:lnTo>
                  <a:pt x="962025" y="4543425"/>
                </a:lnTo>
                <a:lnTo>
                  <a:pt x="973138" y="4459288"/>
                </a:lnTo>
                <a:lnTo>
                  <a:pt x="993775" y="4381500"/>
                </a:lnTo>
                <a:lnTo>
                  <a:pt x="1022350" y="4302125"/>
                </a:lnTo>
                <a:lnTo>
                  <a:pt x="1057275" y="4224338"/>
                </a:lnTo>
                <a:lnTo>
                  <a:pt x="1098550" y="4146550"/>
                </a:lnTo>
                <a:lnTo>
                  <a:pt x="1143000" y="4068763"/>
                </a:lnTo>
                <a:lnTo>
                  <a:pt x="1189038" y="3989388"/>
                </a:lnTo>
                <a:lnTo>
                  <a:pt x="1235075" y="3913188"/>
                </a:lnTo>
                <a:lnTo>
                  <a:pt x="1277938" y="3833813"/>
                </a:lnTo>
                <a:lnTo>
                  <a:pt x="1317625" y="3756025"/>
                </a:lnTo>
                <a:lnTo>
                  <a:pt x="1350963" y="3673475"/>
                </a:lnTo>
                <a:lnTo>
                  <a:pt x="1377950" y="3592513"/>
                </a:lnTo>
                <a:lnTo>
                  <a:pt x="1393825" y="3511550"/>
                </a:lnTo>
                <a:lnTo>
                  <a:pt x="1400175" y="3429000"/>
                </a:lnTo>
                <a:lnTo>
                  <a:pt x="1393825" y="3346450"/>
                </a:lnTo>
                <a:lnTo>
                  <a:pt x="1377950" y="3265488"/>
                </a:lnTo>
                <a:lnTo>
                  <a:pt x="1350963" y="3184525"/>
                </a:lnTo>
                <a:lnTo>
                  <a:pt x="1317625" y="3101975"/>
                </a:lnTo>
                <a:lnTo>
                  <a:pt x="1277938" y="3024188"/>
                </a:lnTo>
                <a:lnTo>
                  <a:pt x="1235075" y="2944813"/>
                </a:lnTo>
                <a:lnTo>
                  <a:pt x="1189038" y="2868613"/>
                </a:lnTo>
                <a:lnTo>
                  <a:pt x="1143000" y="2789238"/>
                </a:lnTo>
                <a:lnTo>
                  <a:pt x="1098550" y="2711450"/>
                </a:lnTo>
                <a:lnTo>
                  <a:pt x="1057275" y="2633663"/>
                </a:lnTo>
                <a:lnTo>
                  <a:pt x="1022350" y="2555875"/>
                </a:lnTo>
                <a:lnTo>
                  <a:pt x="993775" y="2476500"/>
                </a:lnTo>
                <a:lnTo>
                  <a:pt x="973138" y="2398713"/>
                </a:lnTo>
                <a:lnTo>
                  <a:pt x="962025" y="2314575"/>
                </a:lnTo>
                <a:lnTo>
                  <a:pt x="957263" y="2230438"/>
                </a:lnTo>
                <a:lnTo>
                  <a:pt x="960438" y="2143125"/>
                </a:lnTo>
                <a:lnTo>
                  <a:pt x="968375" y="2052638"/>
                </a:lnTo>
                <a:lnTo>
                  <a:pt x="979488" y="1963738"/>
                </a:lnTo>
                <a:lnTo>
                  <a:pt x="990600" y="1874838"/>
                </a:lnTo>
                <a:lnTo>
                  <a:pt x="1003300" y="1785938"/>
                </a:lnTo>
                <a:lnTo>
                  <a:pt x="1014413" y="1695450"/>
                </a:lnTo>
                <a:lnTo>
                  <a:pt x="1020763" y="1608138"/>
                </a:lnTo>
                <a:lnTo>
                  <a:pt x="1020763" y="1524000"/>
                </a:lnTo>
                <a:lnTo>
                  <a:pt x="1014413" y="1439863"/>
                </a:lnTo>
                <a:lnTo>
                  <a:pt x="1000125" y="1358900"/>
                </a:lnTo>
                <a:lnTo>
                  <a:pt x="974725" y="1282700"/>
                </a:lnTo>
                <a:lnTo>
                  <a:pt x="941388" y="1214438"/>
                </a:lnTo>
                <a:lnTo>
                  <a:pt x="896938" y="1150938"/>
                </a:lnTo>
                <a:lnTo>
                  <a:pt x="847725" y="1090613"/>
                </a:lnTo>
                <a:lnTo>
                  <a:pt x="792163" y="1033463"/>
                </a:lnTo>
                <a:lnTo>
                  <a:pt x="731838" y="979488"/>
                </a:lnTo>
                <a:lnTo>
                  <a:pt x="666750" y="927100"/>
                </a:lnTo>
                <a:lnTo>
                  <a:pt x="601663" y="874713"/>
                </a:lnTo>
                <a:lnTo>
                  <a:pt x="533400" y="825500"/>
                </a:lnTo>
                <a:lnTo>
                  <a:pt x="466725" y="773113"/>
                </a:lnTo>
                <a:lnTo>
                  <a:pt x="403225" y="723900"/>
                </a:lnTo>
                <a:lnTo>
                  <a:pt x="339725" y="669925"/>
                </a:lnTo>
                <a:lnTo>
                  <a:pt x="282575" y="614363"/>
                </a:lnTo>
                <a:lnTo>
                  <a:pt x="230188" y="557213"/>
                </a:lnTo>
                <a:lnTo>
                  <a:pt x="184150" y="495300"/>
                </a:lnTo>
                <a:lnTo>
                  <a:pt x="141287" y="422275"/>
                </a:lnTo>
                <a:lnTo>
                  <a:pt x="104775" y="344488"/>
                </a:lnTo>
                <a:lnTo>
                  <a:pt x="74612" y="261938"/>
                </a:lnTo>
                <a:lnTo>
                  <a:pt x="47625" y="176213"/>
                </a:lnTo>
                <a:lnTo>
                  <a:pt x="23812" y="889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5D12-7F21-5549-8DB2-B156AD294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567" y="961539"/>
            <a:ext cx="8045373" cy="4394988"/>
          </a:xfrm>
        </p:spPr>
        <p:txBody>
          <a:bodyPr>
            <a:normAutofit/>
          </a:bodyPr>
          <a:lstStyle/>
          <a:p>
            <a:pPr algn="l"/>
            <a:r>
              <a:rPr lang="en-GB" sz="4800" dirty="0" err="1"/>
              <a:t>Tamat</a:t>
            </a:r>
            <a:r>
              <a:rPr lang="en-GB" sz="4800" dirty="0"/>
              <a:t> </a:t>
            </a:r>
            <a:endParaRPr lang="en-US" sz="4800" dirty="0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EABA7E7F-0502-421C-8626-3B630F27C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4382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3083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60F7-A044-604D-A2CD-40A557FC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518718"/>
            <a:ext cx="2931735" cy="2910282"/>
          </a:xfrm>
        </p:spPr>
        <p:txBody>
          <a:bodyPr anchor="t">
            <a:normAutofit/>
          </a:bodyPr>
          <a:lstStyle/>
          <a:p>
            <a:r>
              <a:rPr lang="en-US" sz="3700"/>
              <a:t>Persamaan Perakaunan dengan Hasil dan Belanja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4312-C4A2-EC49-B8E6-329A68E3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518719"/>
            <a:ext cx="7226903" cy="345326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Ekuiti</a:t>
            </a:r>
            <a:r>
              <a:rPr lang="en-US" sz="2800" b="1" dirty="0"/>
              <a:t> </a:t>
            </a:r>
            <a:r>
              <a:rPr lang="en-US" sz="2800" b="1" dirty="0" err="1"/>
              <a:t>Pemilik</a:t>
            </a:r>
            <a:r>
              <a:rPr lang="en-US" sz="2800" b="1" dirty="0"/>
              <a:t> </a:t>
            </a:r>
            <a:r>
              <a:rPr lang="en-US" sz="2800" b="1" dirty="0" err="1"/>
              <a:t>terdiri</a:t>
            </a:r>
            <a:r>
              <a:rPr lang="en-US" sz="2800" b="1" dirty="0"/>
              <a:t> </a:t>
            </a:r>
            <a:r>
              <a:rPr lang="en-US" sz="2800" b="1" dirty="0" err="1"/>
              <a:t>daripada</a:t>
            </a:r>
            <a:r>
              <a:rPr lang="en-US" sz="2800" b="1" dirty="0"/>
              <a:t> modal dan </a:t>
            </a:r>
            <a:r>
              <a:rPr lang="en-US" sz="2800" b="1" dirty="0" err="1"/>
              <a:t>untung</a:t>
            </a:r>
            <a:r>
              <a:rPr lang="en-US" sz="2800" b="1" dirty="0"/>
              <a:t> </a:t>
            </a:r>
            <a:r>
              <a:rPr lang="en-US" sz="2800" b="1" dirty="0" err="1"/>
              <a:t>bersih</a:t>
            </a:r>
            <a:r>
              <a:rPr lang="en-US" sz="2800" b="1" dirty="0"/>
              <a:t>.</a:t>
            </a:r>
            <a:endParaRPr lang="en-GB" sz="2800" b="1" dirty="0"/>
          </a:p>
          <a:p>
            <a:r>
              <a:rPr lang="en-US" sz="2800" b="1" dirty="0" err="1"/>
              <a:t>Ekuiti</a:t>
            </a:r>
            <a:r>
              <a:rPr lang="en-US" sz="2800" b="1" dirty="0"/>
              <a:t> </a:t>
            </a:r>
            <a:r>
              <a:rPr lang="en-US" sz="2800" b="1" dirty="0" err="1"/>
              <a:t>Pemilik</a:t>
            </a:r>
            <a:r>
              <a:rPr lang="en-US" sz="2800" b="1" dirty="0"/>
              <a:t> </a:t>
            </a:r>
            <a:r>
              <a:rPr lang="en-US" sz="2800" b="1" dirty="0" err="1"/>
              <a:t>dicerakinkan</a:t>
            </a:r>
            <a:r>
              <a:rPr lang="en-US" sz="2800" b="1" dirty="0"/>
              <a:t> </a:t>
            </a:r>
            <a:r>
              <a:rPr lang="en-US" sz="2800" b="1" dirty="0" err="1"/>
              <a:t>kepada</a:t>
            </a:r>
            <a:r>
              <a:rPr lang="en-US" sz="2800" b="1" dirty="0"/>
              <a:t> modal dan </a:t>
            </a:r>
            <a:r>
              <a:rPr lang="en-US" sz="2800" b="1" dirty="0" err="1"/>
              <a:t>untung</a:t>
            </a:r>
            <a:r>
              <a:rPr lang="en-US" sz="2800" b="1" dirty="0"/>
              <a:t> </a:t>
            </a:r>
            <a:r>
              <a:rPr lang="en-US" sz="2800" b="1" dirty="0" err="1"/>
              <a:t>bersih</a:t>
            </a:r>
            <a:r>
              <a:rPr lang="en-US" sz="2800" b="1" dirty="0"/>
              <a:t> dan </a:t>
            </a:r>
            <a:r>
              <a:rPr lang="en-US" sz="2800" b="1" dirty="0" err="1"/>
              <a:t>diletak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bahagian</a:t>
            </a:r>
            <a:r>
              <a:rPr lang="en-US" sz="2800" b="1" dirty="0"/>
              <a:t> </a:t>
            </a:r>
            <a:r>
              <a:rPr lang="en-US" sz="2800" b="1" dirty="0" err="1"/>
              <a:t>kanan</a:t>
            </a:r>
            <a:r>
              <a:rPr lang="en-US" sz="2800" b="1" dirty="0"/>
              <a:t> </a:t>
            </a:r>
            <a:r>
              <a:rPr lang="en-US" sz="2800" b="1" dirty="0" err="1"/>
              <a:t>persamaan</a:t>
            </a:r>
            <a:r>
              <a:rPr lang="en-US" sz="2800" b="1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B1D21A-BFA2-244D-8034-BE153AD3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53" y="4897629"/>
            <a:ext cx="9773926" cy="14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60F7-A044-604D-A2CD-40A557FC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518718"/>
            <a:ext cx="2931735" cy="3453262"/>
          </a:xfrm>
        </p:spPr>
        <p:txBody>
          <a:bodyPr anchor="t">
            <a:normAutofit/>
          </a:bodyPr>
          <a:lstStyle/>
          <a:p>
            <a:r>
              <a:rPr lang="en-US" sz="3700"/>
              <a:t>Persamaan Perakaunan dengan Hasil dan Belanja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4312-C4A2-EC49-B8E6-329A68E3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518719"/>
            <a:ext cx="7226903" cy="3453262"/>
          </a:xfrm>
        </p:spPr>
        <p:txBody>
          <a:bodyPr>
            <a:normAutofit/>
          </a:bodyPr>
          <a:lstStyle/>
          <a:p>
            <a:r>
              <a:rPr lang="en-US" sz="2800" b="1"/>
              <a:t>Untung bersih merupakan lebihan hasil daripada belanja manakala rugi bersih merupakan lebihan belanja daripada hasil</a:t>
            </a:r>
            <a:endParaRPr lang="en-US" sz="28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B1D21A-BFA2-244D-8034-BE153AD3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46" y="4905893"/>
            <a:ext cx="9717897" cy="1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CBAF23-AAC7-B74A-9AC0-86FA1181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92" y="643467"/>
            <a:ext cx="8872015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1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DDA0756-0D05-3F4F-B9ED-5D4CFE49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43" y="643467"/>
            <a:ext cx="9183314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0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52B379-C83B-BA44-B6F8-96E7B4889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02" y="643467"/>
            <a:ext cx="6827596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FEE-4F40-F54E-925F-B507D716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spc="800">
                <a:solidFill>
                  <a:srgbClr val="2A1A00"/>
                </a:solidFill>
              </a:rPr>
              <a:t>Contoh Kesan Urus Niaga terhadap Persamaan Perakaunan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7137470-DDAC-2542-A4B9-793B8F5D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3" y="643467"/>
            <a:ext cx="9077154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475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Badge</vt:lpstr>
      <vt:lpstr>MODUL 2 KLASIFIKASI AKAUN DAN PERSAMAAN PERAKAUNAN  Bahagian 2 </vt:lpstr>
      <vt:lpstr>PERSAMAAN PERAKAUNAN</vt:lpstr>
      <vt:lpstr>Persamaan Perakaunan Tanpa Hasil dan Belanja</vt:lpstr>
      <vt:lpstr>Persamaan Perakaunan dengan Hasil dan Belanja</vt:lpstr>
      <vt:lpstr>Persamaan Perakaunan dengan Hasil dan Belanja</vt:lpstr>
      <vt:lpstr>Contoh Kesan Urus Niaga terhadap Persamaan Perakaunan</vt:lpstr>
      <vt:lpstr>Contoh Kesan Urus Niaga terhadap Persamaan Perakaunan</vt:lpstr>
      <vt:lpstr>Contoh Kesan Urus Niaga terhadap Persamaan Perakaunan</vt:lpstr>
      <vt:lpstr>Contoh Kesan Urus Niaga terhadap Persamaan Perakaunan</vt:lpstr>
      <vt:lpstr>Contoh Kesan Urus Niaga terhadap Persamaan Perakaunan</vt:lpstr>
      <vt:lpstr>Contoh Kesan Urus Niaga terhadap Persamaan Perakaunan</vt:lpstr>
      <vt:lpstr>Contoh Kesan Urus Niaga terhadap Persamaan Perakaunan</vt:lpstr>
      <vt:lpstr>Contoh Kesan Urus Niaga terhadap Persamaan Perakaunan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CATATAN KONTRA DAN CARTA AKAUN</vt:lpstr>
      <vt:lpstr>Catatan  Kontra</vt:lpstr>
      <vt:lpstr>pasangan akaun berkaitan berserta catatan  kontranya</vt:lpstr>
      <vt:lpstr>Catatan  Kontra</vt:lpstr>
      <vt:lpstr>Catatan  Kontra</vt:lpstr>
      <vt:lpstr>Catatan  Kontra</vt:lpstr>
      <vt:lpstr>Sekiranya  Catatan  Kontra  tidak dibuat, maka kesan terhadap akaun  berkaitannya</vt:lpstr>
      <vt:lpstr>Carta Akaun</vt:lpstr>
      <vt:lpstr>Carta Akaun</vt:lpstr>
      <vt:lpstr>PowerPoint Presentation</vt:lpstr>
      <vt:lpstr>Langkah-langkah untuk Menyediakan Carta Akaun</vt:lpstr>
      <vt:lpstr>Langkah-langkah untuk Menyediakan Carta Akaun</vt:lpstr>
      <vt:lpstr>Tamat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2 KLASIFIKASI AKAUN DAN PERSAMAAN PERAKAUNAN  Bahagian 1 </dc:title>
  <dc:creator>NORAZILA BINTI KHALID Moe</dc:creator>
  <cp:lastModifiedBy>NORAZILA BINTI KHALID Moe</cp:lastModifiedBy>
  <cp:revision>6</cp:revision>
  <dcterms:created xsi:type="dcterms:W3CDTF">2021-07-07T03:42:51Z</dcterms:created>
  <dcterms:modified xsi:type="dcterms:W3CDTF">2021-07-08T03:14:21Z</dcterms:modified>
</cp:coreProperties>
</file>